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
  </p:sldMasterIdLst>
  <p:notesMasterIdLst>
    <p:notesMasterId r:id="rId18"/>
  </p:notesMasterIdLst>
  <p:sldIdLst>
    <p:sldId id="258" r:id="rId3"/>
    <p:sldId id="261" r:id="rId4"/>
    <p:sldId id="262" r:id="rId5"/>
    <p:sldId id="259" r:id="rId6"/>
    <p:sldId id="256" r:id="rId7"/>
    <p:sldId id="266" r:id="rId8"/>
    <p:sldId id="269" r:id="rId9"/>
    <p:sldId id="263" r:id="rId10"/>
    <p:sldId id="265" r:id="rId11"/>
    <p:sldId id="264" r:id="rId12"/>
    <p:sldId id="267" r:id="rId13"/>
    <p:sldId id="268" r:id="rId14"/>
    <p:sldId id="271" r:id="rId15"/>
    <p:sldId id="272" r:id="rId16"/>
    <p:sldId id="257" r:id="rId17"/>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2A8D7"/>
    <a:srgbClr val="C660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3" autoAdjust="0"/>
    <p:restoredTop sz="88411" autoAdjust="0"/>
  </p:normalViewPr>
  <p:slideViewPr>
    <p:cSldViewPr>
      <p:cViewPr>
        <p:scale>
          <a:sx n="60" d="100"/>
          <a:sy n="60" d="100"/>
        </p:scale>
        <p:origin x="-1554"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6431C41-520A-42F5-9C49-EB3EC0792692}" type="datetimeFigureOut">
              <a:rPr lang="ru-RU" smtClean="0"/>
              <a:t>07.03.2019</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B90DBC4-4B16-44DC-8DC0-63894AC11D44}" type="slidenum">
              <a:rPr lang="ru-RU" smtClean="0"/>
              <a:t>‹#›</a:t>
            </a:fld>
            <a:endParaRPr lang="ru-RU"/>
          </a:p>
        </p:txBody>
      </p:sp>
    </p:spTree>
    <p:extLst>
      <p:ext uri="{BB962C8B-B14F-4D97-AF65-F5344CB8AC3E}">
        <p14:creationId xmlns:p14="http://schemas.microsoft.com/office/powerpoint/2010/main" val="1138056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Что такое «Интенсивная школа»? Интенсивная школа - это процесс обучения и получения новых знаний и практик за короткий промежуток времени. Интенсивная школа - это дополнительная возможность саморазвития, открывающая таланты, как для учащихся, так и для педагогов. Интенсивная школа - образовательное мероприятие, проводимое в режиме погружения (длительность варьируется от 4 дней до 3 недель), основанное на деятельном включении в тот или иной предметный и культурный материал. Главной задачей интенсивной школы является обеспечение «шага развития» как для детей, так и для взрослых, инициация интеллектуальной активности, развитие творческого мышления, рефлексии, понимания. Для этого школы проводятся в режиме погружения. Такие образовательные формы кроме учебного эффекта имеют значительный образовательный эффект, поскольку задают образ определённого сообщества, влияют на формирование ценностей и будущего. </a:t>
            </a:r>
          </a:p>
          <a:p>
            <a:endParaRPr lang="ru-RU" dirty="0"/>
          </a:p>
        </p:txBody>
      </p:sp>
      <p:sp>
        <p:nvSpPr>
          <p:cNvPr id="4" name="Номер слайда 3"/>
          <p:cNvSpPr>
            <a:spLocks noGrp="1"/>
          </p:cNvSpPr>
          <p:nvPr>
            <p:ph type="sldNum" sz="quarter" idx="10"/>
          </p:nvPr>
        </p:nvSpPr>
        <p:spPr/>
        <p:txBody>
          <a:bodyPr/>
          <a:lstStyle/>
          <a:p>
            <a:fld id="{0B90DBC4-4B16-44DC-8DC0-63894AC11D44}" type="slidenum">
              <a:rPr lang="ru-RU" smtClean="0"/>
              <a:t>1</a:t>
            </a:fld>
            <a:endParaRPr lang="ru-RU"/>
          </a:p>
        </p:txBody>
      </p:sp>
    </p:spTree>
    <p:extLst>
      <p:ext uri="{BB962C8B-B14F-4D97-AF65-F5344CB8AC3E}">
        <p14:creationId xmlns:p14="http://schemas.microsoft.com/office/powerpoint/2010/main" val="1186491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   Городской проект </a:t>
            </a:r>
            <a:r>
              <a:rPr lang="ru-RU" sz="1200" b="1" kern="1200" dirty="0" smtClean="0">
                <a:solidFill>
                  <a:schemeClr val="tx1"/>
                </a:solidFill>
                <a:effectLst/>
                <a:latin typeface="+mn-lt"/>
                <a:ea typeface="+mn-ea"/>
                <a:cs typeface="+mn-cs"/>
              </a:rPr>
              <a:t>«Траектория успеха»</a:t>
            </a:r>
            <a:r>
              <a:rPr lang="ru-RU" sz="1200" kern="1200" dirty="0" smtClean="0">
                <a:solidFill>
                  <a:schemeClr val="tx1"/>
                </a:solidFill>
                <a:effectLst/>
                <a:latin typeface="+mn-lt"/>
                <a:ea typeface="+mn-ea"/>
                <a:cs typeface="+mn-cs"/>
              </a:rPr>
              <a:t> призван консолидировать деятельность МИМЦ, ОУ, ГМО, ММК, внешних организаций. Отличительной особенностью данного проекта должен явиться системный подход к организации работы через сетевое взаимодействие.</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   Формирование у одарённых школьников проектных и исследовательских компетентностей, развитие олимпиадного движения, обучении </a:t>
            </a:r>
            <a:r>
              <a:rPr lang="ru-RU" sz="1200" kern="1200" dirty="0" err="1" smtClean="0">
                <a:solidFill>
                  <a:schemeClr val="tx1"/>
                </a:solidFill>
                <a:effectLst/>
                <a:latin typeface="+mn-lt"/>
                <a:ea typeface="+mn-ea"/>
                <a:cs typeface="+mn-cs"/>
              </a:rPr>
              <a:t>метапредметных</a:t>
            </a:r>
            <a:r>
              <a:rPr lang="ru-RU" sz="1200" kern="1200" dirty="0" smtClean="0">
                <a:solidFill>
                  <a:schemeClr val="tx1"/>
                </a:solidFill>
                <a:effectLst/>
                <a:latin typeface="+mn-lt"/>
                <a:ea typeface="+mn-ea"/>
                <a:cs typeface="+mn-cs"/>
              </a:rPr>
              <a:t> компетентностей и достижении качественных результатов у одарённых (высокомотивированных) школьников в городе остаётся открытым. Организация работы с одарёнными детьми требует дальнейшего развития и совершенствования. Решать проблему можно через создание сетевого методического сообщества педагогов, успешно работающих (высокомотивированных) с одарёнными школьниками.</a:t>
            </a:r>
          </a:p>
          <a:p>
            <a:endParaRPr lang="ru-RU" dirty="0"/>
          </a:p>
        </p:txBody>
      </p:sp>
      <p:sp>
        <p:nvSpPr>
          <p:cNvPr id="4" name="Номер слайда 3"/>
          <p:cNvSpPr>
            <a:spLocks noGrp="1"/>
          </p:cNvSpPr>
          <p:nvPr>
            <p:ph type="sldNum" sz="quarter" idx="10"/>
          </p:nvPr>
        </p:nvSpPr>
        <p:spPr/>
        <p:txBody>
          <a:bodyPr/>
          <a:lstStyle/>
          <a:p>
            <a:fld id="{0B90DBC4-4B16-44DC-8DC0-63894AC11D44}" type="slidenum">
              <a:rPr lang="ru-RU" smtClean="0"/>
              <a:t>5</a:t>
            </a:fld>
            <a:endParaRPr lang="ru-RU"/>
          </a:p>
        </p:txBody>
      </p:sp>
    </p:spTree>
    <p:extLst>
      <p:ext uri="{BB962C8B-B14F-4D97-AF65-F5344CB8AC3E}">
        <p14:creationId xmlns:p14="http://schemas.microsoft.com/office/powerpoint/2010/main" val="3117690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   Городской проект </a:t>
            </a:r>
            <a:r>
              <a:rPr lang="ru-RU" sz="1200" b="1" kern="1200" dirty="0" smtClean="0">
                <a:solidFill>
                  <a:schemeClr val="tx1"/>
                </a:solidFill>
                <a:effectLst/>
                <a:latin typeface="+mn-lt"/>
                <a:ea typeface="+mn-ea"/>
                <a:cs typeface="+mn-cs"/>
              </a:rPr>
              <a:t>«Траектория успеха»</a:t>
            </a:r>
            <a:r>
              <a:rPr lang="ru-RU" sz="1200" kern="1200" dirty="0" smtClean="0">
                <a:solidFill>
                  <a:schemeClr val="tx1"/>
                </a:solidFill>
                <a:effectLst/>
                <a:latin typeface="+mn-lt"/>
                <a:ea typeface="+mn-ea"/>
                <a:cs typeface="+mn-cs"/>
              </a:rPr>
              <a:t> призван консолидировать деятельность МИМЦ, ОУ, ГМО, ММК, внешних организаций. Отличительной особенностью данного проекта должен явиться системный подход к организации работы через сетевое взаимодействие.</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   Формирование у одарённых школьников проектных и исследовательских компетентностей, развитие олимпиадного движения, обучении </a:t>
            </a:r>
            <a:r>
              <a:rPr lang="ru-RU" sz="1200" kern="1200" dirty="0" err="1" smtClean="0">
                <a:solidFill>
                  <a:schemeClr val="tx1"/>
                </a:solidFill>
                <a:effectLst/>
                <a:latin typeface="+mn-lt"/>
                <a:ea typeface="+mn-ea"/>
                <a:cs typeface="+mn-cs"/>
              </a:rPr>
              <a:t>метапредметных</a:t>
            </a:r>
            <a:r>
              <a:rPr lang="ru-RU" sz="1200" kern="1200" dirty="0" smtClean="0">
                <a:solidFill>
                  <a:schemeClr val="tx1"/>
                </a:solidFill>
                <a:effectLst/>
                <a:latin typeface="+mn-lt"/>
                <a:ea typeface="+mn-ea"/>
                <a:cs typeface="+mn-cs"/>
              </a:rPr>
              <a:t> компетентностей и достижении качественных результатов у одарённых (высокомотивированных) школьников в городе остаётся открытым. Организация работы с одарёнными детьми требует дальнейшего развития и совершенствования. Решать проблему можно через создание сетевого методического сообщества педагогов, успешно работающих (высокомотивированных) с одарёнными школьниками.</a:t>
            </a:r>
          </a:p>
          <a:p>
            <a:endParaRPr lang="ru-RU" dirty="0"/>
          </a:p>
        </p:txBody>
      </p:sp>
      <p:sp>
        <p:nvSpPr>
          <p:cNvPr id="4" name="Номер слайда 3"/>
          <p:cNvSpPr>
            <a:spLocks noGrp="1"/>
          </p:cNvSpPr>
          <p:nvPr>
            <p:ph type="sldNum" sz="quarter" idx="10"/>
          </p:nvPr>
        </p:nvSpPr>
        <p:spPr/>
        <p:txBody>
          <a:bodyPr/>
          <a:lstStyle/>
          <a:p>
            <a:fld id="{0B90DBC4-4B16-44DC-8DC0-63894AC11D44}" type="slidenum">
              <a:rPr lang="ru-RU" smtClean="0"/>
              <a:t>6</a:t>
            </a:fld>
            <a:endParaRPr lang="ru-RU"/>
          </a:p>
        </p:txBody>
      </p:sp>
    </p:spTree>
    <p:extLst>
      <p:ext uri="{BB962C8B-B14F-4D97-AF65-F5344CB8AC3E}">
        <p14:creationId xmlns:p14="http://schemas.microsoft.com/office/powerpoint/2010/main" val="3117690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Times New Roman" pitchFamily="18" charset="0"/>
                <a:ea typeface="+mn-ea"/>
                <a:cs typeface="Times New Roman" pitchFamily="18" charset="0"/>
              </a:rPr>
              <a:t>Проблема</a:t>
            </a:r>
            <a:r>
              <a:rPr lang="ru-RU" sz="1200" kern="1200" dirty="0" smtClean="0">
                <a:solidFill>
                  <a:schemeClr val="tx1"/>
                </a:solidFill>
                <a:effectLst/>
                <a:latin typeface="Times New Roman" pitchFamily="18" charset="0"/>
                <a:ea typeface="+mn-ea"/>
                <a:cs typeface="Times New Roman" pitchFamily="18" charset="0"/>
              </a:rPr>
              <a:t>: Уменьшение учебного времени на предмет и разрозненность учебных курсов  -  в то же время: повышение требований к качеству усвоения предмета и формированию исследовательских и творческих умений</a:t>
            </a:r>
          </a:p>
          <a:p>
            <a:r>
              <a:rPr lang="ru-RU" sz="1200" b="1" kern="1200" dirty="0" smtClean="0">
                <a:solidFill>
                  <a:schemeClr val="tx1"/>
                </a:solidFill>
                <a:effectLst/>
                <a:latin typeface="Times New Roman" pitchFamily="18" charset="0"/>
                <a:ea typeface="+mn-ea"/>
                <a:cs typeface="Times New Roman" pitchFamily="18" charset="0"/>
              </a:rPr>
              <a:t>Способ решения  – </a:t>
            </a:r>
            <a:r>
              <a:rPr lang="ru-RU" sz="1200" kern="1200" dirty="0" smtClean="0">
                <a:solidFill>
                  <a:schemeClr val="tx1"/>
                </a:solidFill>
                <a:effectLst/>
                <a:latin typeface="Times New Roman" pitchFamily="18" charset="0"/>
                <a:ea typeface="+mn-ea"/>
                <a:cs typeface="Times New Roman" pitchFamily="18" charset="0"/>
              </a:rPr>
              <a:t>«погружение»</a:t>
            </a:r>
            <a:r>
              <a:rPr lang="ru-RU" sz="1200" b="1" kern="1200" dirty="0" smtClean="0">
                <a:solidFill>
                  <a:schemeClr val="tx1"/>
                </a:solidFill>
                <a:effectLst/>
                <a:latin typeface="Times New Roman" pitchFamily="18" charset="0"/>
                <a:ea typeface="+mn-ea"/>
                <a:cs typeface="Times New Roman" pitchFamily="18" charset="0"/>
              </a:rPr>
              <a:t>- </a:t>
            </a:r>
            <a:r>
              <a:rPr lang="ru-RU" sz="1200" kern="1200" dirty="0" smtClean="0">
                <a:solidFill>
                  <a:schemeClr val="tx1"/>
                </a:solidFill>
                <a:effectLst/>
                <a:latin typeface="Times New Roman" pitchFamily="18" charset="0"/>
                <a:ea typeface="+mn-ea"/>
                <a:cs typeface="Times New Roman" pitchFamily="18" charset="0"/>
              </a:rPr>
              <a:t>организация занятий с разновозрастной группой учащихся в каникулярные дни ( 6-8 класс, проявляющих интерес к предмету)</a:t>
            </a:r>
          </a:p>
          <a:p>
            <a:r>
              <a:rPr lang="ru-RU" sz="1200" b="1" kern="1200" dirty="0" smtClean="0">
                <a:solidFill>
                  <a:schemeClr val="tx1"/>
                </a:solidFill>
                <a:effectLst/>
                <a:latin typeface="Times New Roman" pitchFamily="18" charset="0"/>
                <a:ea typeface="+mn-ea"/>
                <a:cs typeface="Times New Roman" pitchFamily="18" charset="0"/>
              </a:rPr>
              <a:t>Теоретическая основа: </a:t>
            </a:r>
            <a:r>
              <a:rPr lang="ru-RU" sz="1200" kern="1200" dirty="0" smtClean="0">
                <a:solidFill>
                  <a:schemeClr val="tx1"/>
                </a:solidFill>
                <a:effectLst/>
                <a:latin typeface="Times New Roman" pitchFamily="18" charset="0"/>
                <a:ea typeface="+mn-ea"/>
                <a:cs typeface="Times New Roman" pitchFamily="18" charset="0"/>
              </a:rPr>
              <a:t>технология «погружения в предмет» М.П. Щетинина.</a:t>
            </a:r>
            <a:br>
              <a:rPr lang="ru-RU" sz="1200" kern="1200" dirty="0" smtClean="0">
                <a:solidFill>
                  <a:schemeClr val="tx1"/>
                </a:solidFill>
                <a:effectLst/>
                <a:latin typeface="Times New Roman" pitchFamily="18" charset="0"/>
                <a:ea typeface="+mn-ea"/>
                <a:cs typeface="Times New Roman" pitchFamily="18" charset="0"/>
              </a:rPr>
            </a:br>
            <a:r>
              <a:rPr lang="ru-RU" sz="1200" kern="1200" dirty="0" smtClean="0">
                <a:solidFill>
                  <a:schemeClr val="tx1"/>
                </a:solidFill>
                <a:effectLst/>
                <a:latin typeface="Times New Roman" pitchFamily="18" charset="0"/>
                <a:ea typeface="+mn-ea"/>
                <a:cs typeface="Times New Roman" pitchFamily="18" charset="0"/>
              </a:rPr>
              <a:t>«Погружение — это совместная активная работа учителя и учащихся (всех и каждого), наполненная конкретным, реальным содержанием и смыслом. В ней не только лучше и глубже усваиваются знания, но и формируется способность к </a:t>
            </a:r>
            <a:r>
              <a:rPr lang="ru-RU" sz="1200" kern="1200" dirty="0" err="1" smtClean="0">
                <a:solidFill>
                  <a:schemeClr val="tx1"/>
                </a:solidFill>
                <a:effectLst/>
                <a:latin typeface="Times New Roman" pitchFamily="18" charset="0"/>
                <a:ea typeface="+mn-ea"/>
                <a:cs typeface="Times New Roman" pitchFamily="18" charset="0"/>
              </a:rPr>
              <a:t>саморегуляции</a:t>
            </a:r>
            <a:r>
              <a:rPr lang="ru-RU" sz="1200" kern="1200" dirty="0" smtClean="0">
                <a:solidFill>
                  <a:schemeClr val="tx1"/>
                </a:solidFill>
                <a:effectLst/>
                <a:latin typeface="Times New Roman" pitchFamily="18" charset="0"/>
                <a:ea typeface="+mn-ea"/>
                <a:cs typeface="Times New Roman" pitchFamily="18" charset="0"/>
              </a:rPr>
              <a:t> деятельности, ее самооценке, сотрудничеству, деловому общению.» </a:t>
            </a:r>
          </a:p>
          <a:p>
            <a:r>
              <a:rPr lang="ru-RU" sz="1200" b="1" kern="1200" dirty="0" smtClean="0">
                <a:solidFill>
                  <a:schemeClr val="tx1"/>
                </a:solidFill>
                <a:effectLst/>
                <a:latin typeface="Times New Roman" pitchFamily="18" charset="0"/>
                <a:ea typeface="+mn-ea"/>
                <a:cs typeface="Times New Roman" pitchFamily="18" charset="0"/>
              </a:rPr>
              <a:t>Педагогические цели:</a:t>
            </a:r>
            <a:endParaRPr lang="ru-RU" sz="1200" kern="1200" dirty="0" smtClean="0">
              <a:solidFill>
                <a:schemeClr val="tx1"/>
              </a:solidFill>
              <a:effectLst/>
              <a:latin typeface="Times New Roman" pitchFamily="18" charset="0"/>
              <a:ea typeface="+mn-ea"/>
              <a:cs typeface="Times New Roman" pitchFamily="18" charset="0"/>
            </a:endParaRPr>
          </a:p>
          <a:p>
            <a:r>
              <a:rPr lang="ru-RU" sz="1200" kern="1200" dirty="0" smtClean="0">
                <a:solidFill>
                  <a:schemeClr val="tx1"/>
                </a:solidFill>
                <a:effectLst/>
                <a:latin typeface="Times New Roman" pitchFamily="18" charset="0"/>
                <a:ea typeface="+mn-ea"/>
                <a:cs typeface="Times New Roman" pitchFamily="18" charset="0"/>
              </a:rPr>
              <a:t>- </a:t>
            </a:r>
            <a:r>
              <a:rPr lang="ru-RU" sz="1200" u="sng" kern="1200" dirty="0" smtClean="0">
                <a:solidFill>
                  <a:schemeClr val="tx1"/>
                </a:solidFill>
                <a:effectLst/>
                <a:latin typeface="Times New Roman" pitchFamily="18" charset="0"/>
                <a:ea typeface="+mn-ea"/>
                <a:cs typeface="Times New Roman" pitchFamily="18" charset="0"/>
              </a:rPr>
              <a:t>познавательная</a:t>
            </a:r>
            <a:r>
              <a:rPr lang="ru-RU" sz="1200" kern="1200" dirty="0" smtClean="0">
                <a:solidFill>
                  <a:schemeClr val="tx1"/>
                </a:solidFill>
                <a:effectLst/>
                <a:latin typeface="Times New Roman" pitchFamily="18" charset="0"/>
                <a:ea typeface="+mn-ea"/>
                <a:cs typeface="Times New Roman" pitchFamily="18" charset="0"/>
              </a:rPr>
              <a:t> (предметная, содержательная); </a:t>
            </a:r>
            <a:br>
              <a:rPr lang="ru-RU" sz="1200" kern="1200" dirty="0" smtClean="0">
                <a:solidFill>
                  <a:schemeClr val="tx1"/>
                </a:solidFill>
                <a:effectLst/>
                <a:latin typeface="Times New Roman" pitchFamily="18" charset="0"/>
                <a:ea typeface="+mn-ea"/>
                <a:cs typeface="Times New Roman" pitchFamily="18" charset="0"/>
              </a:rPr>
            </a:br>
            <a:r>
              <a:rPr lang="ru-RU" sz="1200" kern="1200" dirty="0" smtClean="0">
                <a:solidFill>
                  <a:schemeClr val="tx1"/>
                </a:solidFill>
                <a:effectLst/>
                <a:latin typeface="Times New Roman" pitchFamily="18" charset="0"/>
                <a:ea typeface="+mn-ea"/>
                <a:cs typeface="Times New Roman" pitchFamily="18" charset="0"/>
              </a:rPr>
              <a:t>- </a:t>
            </a:r>
            <a:r>
              <a:rPr lang="ru-RU" sz="1200" u="sng" kern="1200" dirty="0" smtClean="0">
                <a:solidFill>
                  <a:schemeClr val="tx1"/>
                </a:solidFill>
                <a:effectLst/>
                <a:latin typeface="Times New Roman" pitchFamily="18" charset="0"/>
                <a:ea typeface="+mn-ea"/>
                <a:cs typeface="Times New Roman" pitchFamily="18" charset="0"/>
              </a:rPr>
              <a:t>воспитательная</a:t>
            </a:r>
            <a:r>
              <a:rPr lang="ru-RU" sz="1200" kern="1200" dirty="0" smtClean="0">
                <a:solidFill>
                  <a:schemeClr val="tx1"/>
                </a:solidFill>
                <a:effectLst/>
                <a:latin typeface="Times New Roman" pitchFamily="18" charset="0"/>
                <a:ea typeface="+mn-ea"/>
                <a:cs typeface="Times New Roman" pitchFamily="18" charset="0"/>
              </a:rPr>
              <a:t> (сотрудничество)</a:t>
            </a:r>
            <a:br>
              <a:rPr lang="ru-RU" sz="1200" kern="1200" dirty="0" smtClean="0">
                <a:solidFill>
                  <a:schemeClr val="tx1"/>
                </a:solidFill>
                <a:effectLst/>
                <a:latin typeface="Times New Roman" pitchFamily="18" charset="0"/>
                <a:ea typeface="+mn-ea"/>
                <a:cs typeface="Times New Roman" pitchFamily="18" charset="0"/>
              </a:rPr>
            </a:br>
            <a:r>
              <a:rPr lang="ru-RU" sz="1200" kern="1200" dirty="0" smtClean="0">
                <a:solidFill>
                  <a:schemeClr val="tx1"/>
                </a:solidFill>
                <a:effectLst/>
                <a:latin typeface="Times New Roman" pitchFamily="18" charset="0"/>
                <a:ea typeface="+mn-ea"/>
                <a:cs typeface="Times New Roman" pitchFamily="18" charset="0"/>
              </a:rPr>
              <a:t>- </a:t>
            </a:r>
            <a:r>
              <a:rPr lang="ru-RU" sz="1200" u="sng" kern="1200" dirty="0" smtClean="0">
                <a:solidFill>
                  <a:schemeClr val="tx1"/>
                </a:solidFill>
                <a:effectLst/>
                <a:latin typeface="Times New Roman" pitchFamily="18" charset="0"/>
                <a:ea typeface="+mn-ea"/>
                <a:cs typeface="Times New Roman" pitchFamily="18" charset="0"/>
              </a:rPr>
              <a:t>развивающая </a:t>
            </a:r>
            <a:r>
              <a:rPr lang="ru-RU" sz="1200" kern="1200" dirty="0" smtClean="0">
                <a:solidFill>
                  <a:schemeClr val="tx1"/>
                </a:solidFill>
                <a:effectLst/>
                <a:latin typeface="Times New Roman" pitchFamily="18" charset="0"/>
                <a:ea typeface="+mn-ea"/>
                <a:cs typeface="Times New Roman" pitchFamily="18" charset="0"/>
              </a:rPr>
              <a:t>(развитие интеллекта и эмоциональной сферы, формирование воли). </a:t>
            </a:r>
          </a:p>
          <a:p>
            <a:r>
              <a:rPr lang="ru-RU" sz="1200" b="1" kern="1200" dirty="0" smtClean="0">
                <a:solidFill>
                  <a:schemeClr val="tx1"/>
                </a:solidFill>
                <a:effectLst/>
                <a:latin typeface="Times New Roman" pitchFamily="18" charset="0"/>
                <a:ea typeface="+mn-ea"/>
                <a:cs typeface="Times New Roman" pitchFamily="18" charset="0"/>
              </a:rPr>
              <a:t>Задачи, решаемые погружением</a:t>
            </a:r>
            <a:endParaRPr lang="ru-RU" sz="1200" b="0" kern="1200" dirty="0" smtClean="0">
              <a:solidFill>
                <a:schemeClr val="tx1"/>
              </a:solidFill>
              <a:effectLst/>
              <a:latin typeface="Times New Roman" pitchFamily="18" charset="0"/>
              <a:ea typeface="+mn-ea"/>
              <a:cs typeface="Times New Roman" pitchFamily="18" charset="0"/>
            </a:endParaRPr>
          </a:p>
          <a:p>
            <a:pPr marL="171450" indent="-171450">
              <a:buFont typeface="Arial" pitchFamily="34" charset="0"/>
              <a:buChar char="•"/>
            </a:pPr>
            <a:r>
              <a:rPr lang="ru-RU" sz="1200" kern="1200" dirty="0" smtClean="0">
                <a:solidFill>
                  <a:schemeClr val="tx1"/>
                </a:solidFill>
                <a:effectLst/>
                <a:latin typeface="Times New Roman" pitchFamily="18" charset="0"/>
                <a:ea typeface="+mn-ea"/>
                <a:cs typeface="Times New Roman" pitchFamily="18" charset="0"/>
              </a:rPr>
              <a:t>место проб и ошибок;</a:t>
            </a:r>
          </a:p>
          <a:p>
            <a:pPr marL="171450" indent="-171450">
              <a:buFont typeface="Arial" pitchFamily="34" charset="0"/>
              <a:buChar char="•"/>
            </a:pPr>
            <a:r>
              <a:rPr lang="ru-RU" sz="1200" kern="1200" dirty="0" smtClean="0">
                <a:solidFill>
                  <a:schemeClr val="tx1"/>
                </a:solidFill>
                <a:effectLst/>
                <a:latin typeface="Times New Roman" pitchFamily="18" charset="0"/>
                <a:ea typeface="+mn-ea"/>
                <a:cs typeface="Times New Roman" pitchFamily="18" charset="0"/>
              </a:rPr>
              <a:t>определение и выбор деятельности (могу ли я? хочу ли я?)</a:t>
            </a:r>
          </a:p>
          <a:p>
            <a:pPr marL="171450" indent="-171450">
              <a:buFont typeface="Arial" pitchFamily="34" charset="0"/>
              <a:buChar char="•"/>
            </a:pPr>
            <a:r>
              <a:rPr lang="ru-RU" sz="1200" kern="1200" dirty="0" smtClean="0">
                <a:solidFill>
                  <a:schemeClr val="tx1"/>
                </a:solidFill>
                <a:effectLst/>
                <a:latin typeface="Times New Roman" pitchFamily="18" charset="0"/>
                <a:ea typeface="+mn-ea"/>
                <a:cs typeface="Times New Roman" pitchFamily="18" charset="0"/>
              </a:rPr>
              <a:t>знакомство со спецификой деятельности (исследователя, теоретика, аналитика …)</a:t>
            </a:r>
          </a:p>
          <a:p>
            <a:pPr marL="171450" indent="-171450">
              <a:buFont typeface="Arial" pitchFamily="34" charset="0"/>
              <a:buChar char="•"/>
            </a:pPr>
            <a:r>
              <a:rPr lang="ru-RU" sz="1200" kern="1200" dirty="0" smtClean="0">
                <a:solidFill>
                  <a:schemeClr val="tx1"/>
                </a:solidFill>
                <a:effectLst/>
                <a:latin typeface="Times New Roman" pitchFamily="18" charset="0"/>
                <a:ea typeface="+mn-ea"/>
                <a:cs typeface="Times New Roman" pitchFamily="18" charset="0"/>
              </a:rPr>
              <a:t>ориентационные (возможность увидеть многообразие видов деятельности);</a:t>
            </a:r>
          </a:p>
          <a:p>
            <a:pPr marL="171450" indent="-171450">
              <a:buFont typeface="Arial" pitchFamily="34" charset="0"/>
              <a:buChar char="•"/>
            </a:pPr>
            <a:r>
              <a:rPr lang="ru-RU" sz="1200" kern="1200" dirty="0" smtClean="0">
                <a:solidFill>
                  <a:schemeClr val="tx1"/>
                </a:solidFill>
                <a:effectLst/>
                <a:latin typeface="Times New Roman" pitchFamily="18" charset="0"/>
                <a:ea typeface="+mn-ea"/>
                <a:cs typeface="Times New Roman" pitchFamily="18" charset="0"/>
              </a:rPr>
              <a:t>развитие коммуникативных УУД</a:t>
            </a:r>
          </a:p>
          <a:p>
            <a:pPr marL="171450" indent="-171450">
              <a:buFont typeface="Arial" pitchFamily="34" charset="0"/>
              <a:buChar char="•"/>
            </a:pPr>
            <a:r>
              <a:rPr lang="ru-RU" sz="1200" kern="1200" dirty="0" smtClean="0">
                <a:solidFill>
                  <a:schemeClr val="tx1"/>
                </a:solidFill>
                <a:effectLst/>
                <a:latin typeface="Times New Roman" pitchFamily="18" charset="0"/>
                <a:ea typeface="+mn-ea"/>
                <a:cs typeface="Times New Roman" pitchFamily="18" charset="0"/>
              </a:rPr>
              <a:t>формирование ключевых компетенций (мотивация через успех)</a:t>
            </a:r>
          </a:p>
          <a:p>
            <a:r>
              <a:rPr lang="ru-RU" sz="1200" b="1" kern="1200" dirty="0" smtClean="0">
                <a:solidFill>
                  <a:schemeClr val="tx1"/>
                </a:solidFill>
                <a:effectLst/>
                <a:latin typeface="Times New Roman" pitchFamily="18" charset="0"/>
                <a:ea typeface="+mn-ea"/>
                <a:cs typeface="Times New Roman" pitchFamily="18" charset="0"/>
              </a:rPr>
              <a:t>Основа деятельности</a:t>
            </a:r>
            <a:r>
              <a:rPr lang="ru-RU" sz="1200" kern="1200" dirty="0" smtClean="0">
                <a:solidFill>
                  <a:schemeClr val="tx1"/>
                </a:solidFill>
                <a:effectLst/>
                <a:latin typeface="Times New Roman" pitchFamily="18" charset="0"/>
                <a:ea typeface="+mn-ea"/>
                <a:cs typeface="Times New Roman" pitchFamily="18" charset="0"/>
              </a:rPr>
              <a:t> - технология модульного обучения (Третьяков П.И.) Основные позиции технологии, используемые при организации «погружения». Модуль – это целевой функциональный узел, в котором объединены учебное содержание и технология овладения им</a:t>
            </a:r>
          </a:p>
          <a:p>
            <a:pPr lvl="0"/>
            <a:r>
              <a:rPr lang="ru-RU" sz="1200" kern="1200" dirty="0" smtClean="0">
                <a:solidFill>
                  <a:schemeClr val="tx1"/>
                </a:solidFill>
                <a:effectLst/>
                <a:latin typeface="Times New Roman" pitchFamily="18" charset="0"/>
                <a:ea typeface="+mn-ea"/>
                <a:cs typeface="Times New Roman" pitchFamily="18" charset="0"/>
              </a:rPr>
              <a:t>Ученик учится сам, а учитель осуществляет мотивационное управлением его учением: организует, координирует, консультирует, контролирует</a:t>
            </a:r>
          </a:p>
          <a:p>
            <a:pPr lvl="0"/>
            <a:r>
              <a:rPr lang="ru-RU" sz="1200" kern="1200" dirty="0" smtClean="0">
                <a:solidFill>
                  <a:schemeClr val="tx1"/>
                </a:solidFill>
                <a:effectLst/>
                <a:latin typeface="Times New Roman" pitchFamily="18" charset="0"/>
                <a:ea typeface="+mn-ea"/>
                <a:cs typeface="Times New Roman" pitchFamily="18" charset="0"/>
              </a:rPr>
              <a:t>Педагог-</a:t>
            </a:r>
            <a:r>
              <a:rPr lang="ru-RU" sz="1200" kern="1200" dirty="0" err="1" smtClean="0">
                <a:solidFill>
                  <a:schemeClr val="tx1"/>
                </a:solidFill>
                <a:effectLst/>
                <a:latin typeface="Times New Roman" pitchFamily="18" charset="0"/>
                <a:ea typeface="+mn-ea"/>
                <a:cs typeface="Times New Roman" pitchFamily="18" charset="0"/>
              </a:rPr>
              <a:t>тьютор</a:t>
            </a:r>
            <a:r>
              <a:rPr lang="ru-RU" sz="1200" kern="1200" dirty="0" smtClean="0">
                <a:solidFill>
                  <a:schemeClr val="tx1"/>
                </a:solidFill>
                <a:effectLst/>
                <a:latin typeface="Times New Roman" pitchFamily="18" charset="0"/>
                <a:ea typeface="+mn-ea"/>
                <a:cs typeface="Times New Roman" pitchFamily="18" charset="0"/>
              </a:rPr>
              <a:t> деятельности (</a:t>
            </a:r>
            <a:r>
              <a:rPr lang="ru-RU" sz="1200" kern="1200" dirty="0" err="1" smtClean="0">
                <a:solidFill>
                  <a:schemeClr val="tx1"/>
                </a:solidFill>
                <a:effectLst/>
                <a:latin typeface="Times New Roman" pitchFamily="18" charset="0"/>
                <a:ea typeface="+mn-ea"/>
                <a:cs typeface="Times New Roman" pitchFamily="18" charset="0"/>
              </a:rPr>
              <a:t>проблематизация</a:t>
            </a:r>
            <a:r>
              <a:rPr lang="ru-RU" sz="1200" kern="1200" dirty="0" smtClean="0">
                <a:solidFill>
                  <a:schemeClr val="tx1"/>
                </a:solidFill>
                <a:effectLst/>
                <a:latin typeface="Times New Roman" pitchFamily="18" charset="0"/>
                <a:ea typeface="+mn-ea"/>
                <a:cs typeface="Times New Roman" pitchFamily="18" charset="0"/>
              </a:rPr>
              <a:t>, целеполагание, моделирование, контроль). Сопровождение самоопределения, самореализации, </a:t>
            </a:r>
            <a:r>
              <a:rPr lang="ru-RU" sz="1200" kern="1200" dirty="0" err="1" smtClean="0">
                <a:solidFill>
                  <a:schemeClr val="tx1"/>
                </a:solidFill>
                <a:effectLst/>
                <a:latin typeface="Times New Roman" pitchFamily="18" charset="0"/>
                <a:ea typeface="+mn-ea"/>
                <a:cs typeface="Times New Roman" pitchFamily="18" charset="0"/>
              </a:rPr>
              <a:t>самопрезентации</a:t>
            </a:r>
            <a:r>
              <a:rPr lang="ru-RU" sz="1200" kern="1200" dirty="0" smtClean="0">
                <a:solidFill>
                  <a:schemeClr val="tx1"/>
                </a:solidFill>
                <a:effectLst/>
                <a:latin typeface="Times New Roman" pitchFamily="18" charset="0"/>
                <a:ea typeface="+mn-ea"/>
                <a:cs typeface="Times New Roman" pitchFamily="18" charset="0"/>
              </a:rPr>
              <a:t>. Позиция –создать условия для развития</a:t>
            </a:r>
            <a:endParaRPr lang="ru-RU" dirty="0"/>
          </a:p>
        </p:txBody>
      </p:sp>
      <p:sp>
        <p:nvSpPr>
          <p:cNvPr id="4" name="Номер слайда 3"/>
          <p:cNvSpPr>
            <a:spLocks noGrp="1"/>
          </p:cNvSpPr>
          <p:nvPr>
            <p:ph type="sldNum" sz="quarter" idx="10"/>
          </p:nvPr>
        </p:nvSpPr>
        <p:spPr/>
        <p:txBody>
          <a:bodyPr/>
          <a:lstStyle/>
          <a:p>
            <a:fld id="{0B90DBC4-4B16-44DC-8DC0-63894AC11D44}" type="slidenum">
              <a:rPr lang="ru-RU" smtClean="0"/>
              <a:t>11</a:t>
            </a:fld>
            <a:endParaRPr lang="ru-RU"/>
          </a:p>
        </p:txBody>
      </p:sp>
    </p:spTree>
    <p:extLst>
      <p:ext uri="{BB962C8B-B14F-4D97-AF65-F5344CB8AC3E}">
        <p14:creationId xmlns:p14="http://schemas.microsoft.com/office/powerpoint/2010/main" val="1997060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Предлагается внутри проекта выделить два компонента:</a:t>
            </a:r>
          </a:p>
          <a:p>
            <a:pPr lvl="0"/>
            <a:r>
              <a:rPr lang="ru-RU" sz="1200" kern="1200" dirty="0" smtClean="0">
                <a:solidFill>
                  <a:schemeClr val="tx1"/>
                </a:solidFill>
                <a:effectLst/>
                <a:latin typeface="+mn-lt"/>
                <a:ea typeface="+mn-ea"/>
                <a:cs typeface="+mn-cs"/>
              </a:rPr>
              <a:t>1. Создание сетевого методического сообщества педагогов, успешно работающих с одарёнными детьми. Необходимо найти оптимальное сочетание использования кадровых, научных, методических, информационных, организационных ресурсов города. Для этого должны быть предельно использованы возможности сетевой организации методической работы на муниципальном уровне. Проект предполагает изменение форм организации управления подготовкой к олимпиадному движению и проектно-исследовательской деятельности. Следовательно один из вопросов, требующих решения – развитие профессиональных и </a:t>
            </a:r>
            <a:r>
              <a:rPr lang="ru-RU" sz="1200" kern="1200" dirty="0" err="1" smtClean="0">
                <a:solidFill>
                  <a:schemeClr val="tx1"/>
                </a:solidFill>
                <a:effectLst/>
                <a:latin typeface="+mn-lt"/>
                <a:ea typeface="+mn-ea"/>
                <a:cs typeface="+mn-cs"/>
              </a:rPr>
              <a:t>метапредметных</a:t>
            </a:r>
            <a:r>
              <a:rPr lang="ru-RU" sz="1200" kern="1200" dirty="0" smtClean="0">
                <a:solidFill>
                  <a:schemeClr val="tx1"/>
                </a:solidFill>
                <a:effectLst/>
                <a:latin typeface="+mn-lt"/>
                <a:ea typeface="+mn-ea"/>
                <a:cs typeface="+mn-cs"/>
              </a:rPr>
              <a:t> компетентностей педагогов, успешно работающих с одарёнными школьниками.</a:t>
            </a:r>
          </a:p>
          <a:p>
            <a:pPr lvl="0"/>
            <a:r>
              <a:rPr lang="ru-RU" sz="1200" kern="1200" dirty="0" smtClean="0">
                <a:solidFill>
                  <a:schemeClr val="tx1"/>
                </a:solidFill>
                <a:effectLst/>
                <a:latin typeface="+mn-lt"/>
                <a:ea typeface="+mn-ea"/>
                <a:cs typeface="+mn-cs"/>
              </a:rPr>
              <a:t> 2. создание городской интенсивной школы (три профильных направления).</a:t>
            </a:r>
          </a:p>
          <a:p>
            <a:endParaRPr lang="ru-RU" dirty="0"/>
          </a:p>
        </p:txBody>
      </p:sp>
      <p:sp>
        <p:nvSpPr>
          <p:cNvPr id="4" name="Номер слайда 3"/>
          <p:cNvSpPr>
            <a:spLocks noGrp="1"/>
          </p:cNvSpPr>
          <p:nvPr>
            <p:ph type="sldNum" sz="quarter" idx="10"/>
          </p:nvPr>
        </p:nvSpPr>
        <p:spPr/>
        <p:txBody>
          <a:bodyPr/>
          <a:lstStyle/>
          <a:p>
            <a:fld id="{0B90DBC4-4B16-44DC-8DC0-63894AC11D44}" type="slidenum">
              <a:rPr lang="ru-RU" smtClean="0"/>
              <a:t>15</a:t>
            </a:fld>
            <a:endParaRPr lang="ru-RU"/>
          </a:p>
        </p:txBody>
      </p:sp>
    </p:spTree>
    <p:extLst>
      <p:ext uri="{BB962C8B-B14F-4D97-AF65-F5344CB8AC3E}">
        <p14:creationId xmlns:p14="http://schemas.microsoft.com/office/powerpoint/2010/main" val="1400491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B9DFA26-8004-4EDF-B3A0-7A35C01815F7}" type="datetimeFigureOut">
              <a:rPr lang="ru-RU" smtClean="0"/>
              <a:t>07.03.2019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000741-87DF-4B4A-AC6D-95CA73EF1236}" type="slidenum">
              <a:rPr lang="ru-RU" smtClean="0"/>
              <a:t>‹#›</a:t>
            </a:fld>
            <a:endParaRPr lang="ru-RU"/>
          </a:p>
        </p:txBody>
      </p:sp>
    </p:spTree>
    <p:extLst>
      <p:ext uri="{BB962C8B-B14F-4D97-AF65-F5344CB8AC3E}">
        <p14:creationId xmlns:p14="http://schemas.microsoft.com/office/powerpoint/2010/main" val="2888570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B9DFA26-8004-4EDF-B3A0-7A35C01815F7}" type="datetimeFigureOut">
              <a:rPr lang="ru-RU" smtClean="0"/>
              <a:t>07.03.2019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000741-87DF-4B4A-AC6D-95CA73EF1236}" type="slidenum">
              <a:rPr lang="ru-RU" smtClean="0"/>
              <a:t>‹#›</a:t>
            </a:fld>
            <a:endParaRPr lang="ru-RU"/>
          </a:p>
        </p:txBody>
      </p:sp>
    </p:spTree>
    <p:extLst>
      <p:ext uri="{BB962C8B-B14F-4D97-AF65-F5344CB8AC3E}">
        <p14:creationId xmlns:p14="http://schemas.microsoft.com/office/powerpoint/2010/main" val="1023699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B9DFA26-8004-4EDF-B3A0-7A35C01815F7}" type="datetimeFigureOut">
              <a:rPr lang="ru-RU" smtClean="0"/>
              <a:t>07.03.2019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000741-87DF-4B4A-AC6D-95CA73EF1236}" type="slidenum">
              <a:rPr lang="ru-RU" smtClean="0"/>
              <a:t>‹#›</a:t>
            </a:fld>
            <a:endParaRPr lang="ru-RU"/>
          </a:p>
        </p:txBody>
      </p:sp>
    </p:spTree>
    <p:extLst>
      <p:ext uri="{BB962C8B-B14F-4D97-AF65-F5344CB8AC3E}">
        <p14:creationId xmlns:p14="http://schemas.microsoft.com/office/powerpoint/2010/main" val="4258343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B9DFA26-8004-4EDF-B3A0-7A35C01815F7}" type="datetimeFigureOut">
              <a:rPr lang="ru-RU" smtClean="0"/>
              <a:t>07.03.2019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000741-87DF-4B4A-AC6D-95CA73EF1236}" type="slidenum">
              <a:rPr lang="ru-RU" smtClean="0"/>
              <a:t>‹#›</a:t>
            </a:fld>
            <a:endParaRPr lang="ru-RU"/>
          </a:p>
        </p:txBody>
      </p:sp>
    </p:spTree>
    <p:extLst>
      <p:ext uri="{BB962C8B-B14F-4D97-AF65-F5344CB8AC3E}">
        <p14:creationId xmlns:p14="http://schemas.microsoft.com/office/powerpoint/2010/main" val="271089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B9DFA26-8004-4EDF-B3A0-7A35C01815F7}" type="datetimeFigureOut">
              <a:rPr lang="ru-RU" smtClean="0"/>
              <a:t>07.03.2019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000741-87DF-4B4A-AC6D-95CA73EF1236}" type="slidenum">
              <a:rPr lang="ru-RU" smtClean="0"/>
              <a:t>‹#›</a:t>
            </a:fld>
            <a:endParaRPr lang="ru-RU"/>
          </a:p>
        </p:txBody>
      </p:sp>
    </p:spTree>
    <p:extLst>
      <p:ext uri="{BB962C8B-B14F-4D97-AF65-F5344CB8AC3E}">
        <p14:creationId xmlns:p14="http://schemas.microsoft.com/office/powerpoint/2010/main" val="684590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B9DFA26-8004-4EDF-B3A0-7A35C01815F7}" type="datetimeFigureOut">
              <a:rPr lang="ru-RU" smtClean="0"/>
              <a:t>07.03.2019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E000741-87DF-4B4A-AC6D-95CA73EF1236}" type="slidenum">
              <a:rPr lang="ru-RU" smtClean="0"/>
              <a:t>‹#›</a:t>
            </a:fld>
            <a:endParaRPr lang="ru-RU"/>
          </a:p>
        </p:txBody>
      </p:sp>
    </p:spTree>
    <p:extLst>
      <p:ext uri="{BB962C8B-B14F-4D97-AF65-F5344CB8AC3E}">
        <p14:creationId xmlns:p14="http://schemas.microsoft.com/office/powerpoint/2010/main" val="309019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B9DFA26-8004-4EDF-B3A0-7A35C01815F7}" type="datetimeFigureOut">
              <a:rPr lang="ru-RU" smtClean="0"/>
              <a:t>07.03.2019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E000741-87DF-4B4A-AC6D-95CA73EF1236}" type="slidenum">
              <a:rPr lang="ru-RU" smtClean="0"/>
              <a:t>‹#›</a:t>
            </a:fld>
            <a:endParaRPr lang="ru-RU"/>
          </a:p>
        </p:txBody>
      </p:sp>
    </p:spTree>
    <p:extLst>
      <p:ext uri="{BB962C8B-B14F-4D97-AF65-F5344CB8AC3E}">
        <p14:creationId xmlns:p14="http://schemas.microsoft.com/office/powerpoint/2010/main" val="717248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B9DFA26-8004-4EDF-B3A0-7A35C01815F7}" type="datetimeFigureOut">
              <a:rPr lang="ru-RU" smtClean="0"/>
              <a:t>07.03.2019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E000741-87DF-4B4A-AC6D-95CA73EF1236}" type="slidenum">
              <a:rPr lang="ru-RU" smtClean="0"/>
              <a:t>‹#›</a:t>
            </a:fld>
            <a:endParaRPr lang="ru-RU"/>
          </a:p>
        </p:txBody>
      </p:sp>
    </p:spTree>
    <p:extLst>
      <p:ext uri="{BB962C8B-B14F-4D97-AF65-F5344CB8AC3E}">
        <p14:creationId xmlns:p14="http://schemas.microsoft.com/office/powerpoint/2010/main" val="3644185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B9DFA26-8004-4EDF-B3A0-7A35C01815F7}" type="datetimeFigureOut">
              <a:rPr lang="ru-RU" smtClean="0"/>
              <a:t>07.03.2019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E000741-87DF-4B4A-AC6D-95CA73EF1236}" type="slidenum">
              <a:rPr lang="ru-RU" smtClean="0"/>
              <a:t>‹#›</a:t>
            </a:fld>
            <a:endParaRPr lang="ru-RU"/>
          </a:p>
        </p:txBody>
      </p:sp>
    </p:spTree>
    <p:extLst>
      <p:ext uri="{BB962C8B-B14F-4D97-AF65-F5344CB8AC3E}">
        <p14:creationId xmlns:p14="http://schemas.microsoft.com/office/powerpoint/2010/main" val="2970876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B9DFA26-8004-4EDF-B3A0-7A35C01815F7}" type="datetimeFigureOut">
              <a:rPr lang="ru-RU" smtClean="0"/>
              <a:t>07.03.2019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E000741-87DF-4B4A-AC6D-95CA73EF1236}" type="slidenum">
              <a:rPr lang="ru-RU" smtClean="0"/>
              <a:t>‹#›</a:t>
            </a:fld>
            <a:endParaRPr lang="ru-RU"/>
          </a:p>
        </p:txBody>
      </p:sp>
    </p:spTree>
    <p:extLst>
      <p:ext uri="{BB962C8B-B14F-4D97-AF65-F5344CB8AC3E}">
        <p14:creationId xmlns:p14="http://schemas.microsoft.com/office/powerpoint/2010/main" val="1123786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B9DFA26-8004-4EDF-B3A0-7A35C01815F7}" type="datetimeFigureOut">
              <a:rPr lang="ru-RU" smtClean="0"/>
              <a:t>07.03.2019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E000741-87DF-4B4A-AC6D-95CA73EF1236}" type="slidenum">
              <a:rPr lang="ru-RU" smtClean="0"/>
              <a:t>‹#›</a:t>
            </a:fld>
            <a:endParaRPr lang="ru-RU"/>
          </a:p>
        </p:txBody>
      </p:sp>
    </p:spTree>
    <p:extLst>
      <p:ext uri="{BB962C8B-B14F-4D97-AF65-F5344CB8AC3E}">
        <p14:creationId xmlns:p14="http://schemas.microsoft.com/office/powerpoint/2010/main" val="3123482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9DFA26-8004-4EDF-B3A0-7A35C01815F7}" type="datetimeFigureOut">
              <a:rPr lang="ru-RU" smtClean="0"/>
              <a:t>07.03.2019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00741-87DF-4B4A-AC6D-95CA73EF1236}" type="slidenum">
              <a:rPr lang="ru-RU" smtClean="0"/>
              <a:t>‹#›</a:t>
            </a:fld>
            <a:endParaRPr lang="ru-RU"/>
          </a:p>
        </p:txBody>
      </p:sp>
    </p:spTree>
    <p:extLst>
      <p:ext uri="{BB962C8B-B14F-4D97-AF65-F5344CB8AC3E}">
        <p14:creationId xmlns:p14="http://schemas.microsoft.com/office/powerpoint/2010/main" val="39565303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customXml" Target="../../customXml/item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300" y="908720"/>
            <a:ext cx="8604179" cy="5909310"/>
          </a:xfrm>
          <a:prstGeom prst="rect">
            <a:avLst/>
          </a:prstGeom>
          <a:noFill/>
        </p:spPr>
        <p:txBody>
          <a:bodyPr wrap="square" rtlCol="0">
            <a:spAutoFit/>
          </a:bodyPr>
          <a:lstStyle/>
          <a:p>
            <a:pPr marL="342900" indent="-342900" algn="just">
              <a:buFont typeface="Arial" pitchFamily="34" charset="0"/>
              <a:buChar char="•"/>
            </a:pPr>
            <a:r>
              <a:rPr lang="ru-RU" sz="2400" dirty="0" smtClean="0">
                <a:latin typeface="Times New Roman" pitchFamily="18" charset="0"/>
                <a:cs typeface="Times New Roman" pitchFamily="18" charset="0"/>
              </a:rPr>
              <a:t>Противоречие между растущими потребностями муниципалитета и края в талантливых школьниках и «вялой» работой системы выявления и сопровождения одаренных детей; </a:t>
            </a:r>
          </a:p>
          <a:p>
            <a:pPr marL="342900" indent="-342900" algn="just">
              <a:buFont typeface="Arial" pitchFamily="34" charset="0"/>
              <a:buChar char="•"/>
            </a:pPr>
            <a:r>
              <a:rPr lang="ru-RU" sz="2400" dirty="0" smtClean="0">
                <a:latin typeface="Times New Roman" pitchFamily="18" charset="0"/>
                <a:cs typeface="Times New Roman" pitchFamily="18" charset="0"/>
              </a:rPr>
              <a:t>Противоречие между потребностями муниципалитета в </a:t>
            </a:r>
            <a:r>
              <a:rPr lang="ru-RU" sz="2400" dirty="0">
                <a:latin typeface="Times New Roman" pitchFamily="18" charset="0"/>
                <a:cs typeface="Times New Roman" pitchFamily="18" charset="0"/>
              </a:rPr>
              <a:t>инициативных </a:t>
            </a:r>
            <a:r>
              <a:rPr lang="ru-RU" sz="2400" dirty="0" smtClean="0">
                <a:latin typeface="Times New Roman" pitchFamily="18" charset="0"/>
                <a:cs typeface="Times New Roman" pitchFamily="18" charset="0"/>
              </a:rPr>
              <a:t>педагогах, успешно работающих с высокомотивированными школьниками и ситуацией «работы на себя»;</a:t>
            </a:r>
          </a:p>
          <a:p>
            <a:pPr marL="342900" indent="-342900" algn="just">
              <a:buFont typeface="Arial" pitchFamily="34" charset="0"/>
              <a:buChar char="•"/>
            </a:pPr>
            <a:r>
              <a:rPr lang="ru-RU" sz="2400" dirty="0" smtClean="0">
                <a:latin typeface="Times New Roman" pitchFamily="18" charset="0"/>
                <a:cs typeface="Times New Roman" pitchFamily="18" charset="0"/>
              </a:rPr>
              <a:t>Противоречие между потребностью одаренного ребенка в индивидуальной образовательной программе (траектории развития)  и  неготовностью системы образования к ее обеспечению;</a:t>
            </a:r>
          </a:p>
          <a:p>
            <a:pPr marL="342900" indent="-342900" algn="just">
              <a:buFont typeface="Arial" pitchFamily="34" charset="0"/>
              <a:buChar char="•"/>
            </a:pPr>
            <a:r>
              <a:rPr lang="ru-RU" altLang="ru-RU" sz="2400" dirty="0" smtClean="0">
                <a:latin typeface="Times New Roman" pitchFamily="18" charset="0"/>
                <a:cs typeface="Times New Roman" pitchFamily="18" charset="0"/>
              </a:rPr>
              <a:t>Разобщенность </a:t>
            </a:r>
            <a:r>
              <a:rPr lang="ru-RU" altLang="ru-RU" sz="2400" dirty="0">
                <a:latin typeface="Times New Roman" pitchFamily="18" charset="0"/>
                <a:cs typeface="Times New Roman" pitchFamily="18" charset="0"/>
              </a:rPr>
              <a:t>работы с одаренной молодежью в </a:t>
            </a:r>
            <a:r>
              <a:rPr lang="ru-RU" altLang="ru-RU" sz="2400" dirty="0" smtClean="0">
                <a:latin typeface="Times New Roman" pitchFamily="18" charset="0"/>
                <a:cs typeface="Times New Roman" pitchFamily="18" charset="0"/>
              </a:rPr>
              <a:t>рамках интенсивных школ ОУ.</a:t>
            </a:r>
          </a:p>
          <a:p>
            <a:pPr marL="342900" indent="-342900" algn="just">
              <a:buFont typeface="Arial" pitchFamily="34" charset="0"/>
              <a:buChar char="•"/>
            </a:pPr>
            <a:endParaRPr lang="ru-RU" altLang="ru-RU" sz="2400" dirty="0">
              <a:latin typeface="Times New Roman" pitchFamily="18" charset="0"/>
              <a:cs typeface="Times New Roman" pitchFamily="18" charset="0"/>
            </a:endParaRPr>
          </a:p>
          <a:p>
            <a:endParaRPr lang="ru-RU" dirty="0"/>
          </a:p>
        </p:txBody>
      </p:sp>
      <p:sp>
        <p:nvSpPr>
          <p:cNvPr id="5" name="TextBox 4"/>
          <p:cNvSpPr txBox="1"/>
          <p:nvPr/>
        </p:nvSpPr>
        <p:spPr>
          <a:xfrm>
            <a:off x="576333" y="213779"/>
            <a:ext cx="7848872" cy="523220"/>
          </a:xfrm>
          <a:prstGeom prst="rect">
            <a:avLst/>
          </a:prstGeom>
          <a:noFill/>
        </p:spPr>
        <p:txBody>
          <a:bodyPr wrap="square" rtlCol="0">
            <a:spAutoFit/>
          </a:bodyPr>
          <a:lstStyle/>
          <a:p>
            <a:pPr algn="ctr"/>
            <a:r>
              <a:rPr lang="ru-RU" sz="2800" b="1" dirty="0" smtClean="0">
                <a:latin typeface="Times New Roman" pitchFamily="18" charset="0"/>
                <a:cs typeface="Times New Roman" pitchFamily="18" charset="0"/>
              </a:rPr>
              <a:t>Актуальность проекта</a:t>
            </a:r>
            <a:endParaRPr lang="ru-RU"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506092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Овал 61"/>
          <p:cNvSpPr/>
          <p:nvPr/>
        </p:nvSpPr>
        <p:spPr>
          <a:xfrm>
            <a:off x="2771533" y="2352525"/>
            <a:ext cx="3778006" cy="2180589"/>
          </a:xfrm>
          <a:prstGeom prst="ellipse">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 name="Овал 1"/>
          <p:cNvSpPr/>
          <p:nvPr/>
        </p:nvSpPr>
        <p:spPr>
          <a:xfrm>
            <a:off x="1669976" y="728665"/>
            <a:ext cx="9144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 name="Скругленный прямоугольник 2"/>
          <p:cNvSpPr/>
          <p:nvPr/>
        </p:nvSpPr>
        <p:spPr>
          <a:xfrm>
            <a:off x="3023283" y="2678003"/>
            <a:ext cx="1291381"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t>Ф-</a:t>
            </a:r>
            <a:r>
              <a:rPr lang="ru-RU" dirty="0" err="1" smtClean="0"/>
              <a:t>Матем</a:t>
            </a:r>
            <a:endParaRPr lang="ru-RU" dirty="0" smtClean="0"/>
          </a:p>
          <a:p>
            <a:pPr algn="ctr"/>
            <a:r>
              <a:rPr lang="ru-RU" dirty="0" smtClean="0"/>
              <a:t>СОШ 1</a:t>
            </a:r>
            <a:endParaRPr lang="ru-RU" dirty="0"/>
          </a:p>
        </p:txBody>
      </p:sp>
      <p:sp>
        <p:nvSpPr>
          <p:cNvPr id="7" name="Прямоугольник 6"/>
          <p:cNvSpPr/>
          <p:nvPr/>
        </p:nvSpPr>
        <p:spPr>
          <a:xfrm>
            <a:off x="3153544" y="543102"/>
            <a:ext cx="2870536"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1" name="Овал 10"/>
          <p:cNvSpPr/>
          <p:nvPr/>
        </p:nvSpPr>
        <p:spPr>
          <a:xfrm>
            <a:off x="7317449" y="4678689"/>
            <a:ext cx="9144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2" name="Овал 11"/>
          <p:cNvSpPr/>
          <p:nvPr/>
        </p:nvSpPr>
        <p:spPr>
          <a:xfrm>
            <a:off x="7236296" y="1137789"/>
            <a:ext cx="9144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3" name="Овал 12"/>
          <p:cNvSpPr/>
          <p:nvPr/>
        </p:nvSpPr>
        <p:spPr>
          <a:xfrm>
            <a:off x="5566880" y="5261734"/>
            <a:ext cx="9144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4" name="Овал 13"/>
          <p:cNvSpPr/>
          <p:nvPr/>
        </p:nvSpPr>
        <p:spPr>
          <a:xfrm>
            <a:off x="755576" y="2421879"/>
            <a:ext cx="9144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5" name="Овал 14"/>
          <p:cNvSpPr/>
          <p:nvPr/>
        </p:nvSpPr>
        <p:spPr>
          <a:xfrm>
            <a:off x="899592" y="4293096"/>
            <a:ext cx="9144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6" name="Овал 15"/>
          <p:cNvSpPr/>
          <p:nvPr/>
        </p:nvSpPr>
        <p:spPr>
          <a:xfrm>
            <a:off x="2696344" y="5233477"/>
            <a:ext cx="9144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7" name="Овал 16"/>
          <p:cNvSpPr/>
          <p:nvPr/>
        </p:nvSpPr>
        <p:spPr>
          <a:xfrm>
            <a:off x="7376919" y="2844837"/>
            <a:ext cx="9144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grpSp>
        <p:nvGrpSpPr>
          <p:cNvPr id="27" name="Группа 26"/>
          <p:cNvGrpSpPr/>
          <p:nvPr/>
        </p:nvGrpSpPr>
        <p:grpSpPr>
          <a:xfrm>
            <a:off x="1669976" y="3096392"/>
            <a:ext cx="1101556" cy="662845"/>
            <a:chOff x="1669976" y="3096392"/>
            <a:chExt cx="1677888" cy="662845"/>
          </a:xfrm>
        </p:grpSpPr>
        <p:cxnSp>
          <p:nvCxnSpPr>
            <p:cNvPr id="20" name="Прямая со стрелкой 19"/>
            <p:cNvCxnSpPr/>
            <p:nvPr/>
          </p:nvCxnSpPr>
          <p:spPr>
            <a:xfrm>
              <a:off x="1813992" y="3096392"/>
              <a:ext cx="1533872"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Прямая со стрелкой 22"/>
            <p:cNvCxnSpPr/>
            <p:nvPr/>
          </p:nvCxnSpPr>
          <p:spPr>
            <a:xfrm flipH="1" flipV="1">
              <a:off x="1669976" y="3302037"/>
              <a:ext cx="1483568"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28" name="Группа 27"/>
          <p:cNvGrpSpPr/>
          <p:nvPr/>
        </p:nvGrpSpPr>
        <p:grpSpPr>
          <a:xfrm rot="759631">
            <a:off x="2536579" y="1750371"/>
            <a:ext cx="990286" cy="662845"/>
            <a:chOff x="1669976" y="3096392"/>
            <a:chExt cx="1677888" cy="662845"/>
          </a:xfrm>
        </p:grpSpPr>
        <p:cxnSp>
          <p:nvCxnSpPr>
            <p:cNvPr id="29" name="Прямая со стрелкой 28"/>
            <p:cNvCxnSpPr/>
            <p:nvPr/>
          </p:nvCxnSpPr>
          <p:spPr>
            <a:xfrm>
              <a:off x="1813992" y="3096392"/>
              <a:ext cx="1533872"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Прямая со стрелкой 29"/>
            <p:cNvCxnSpPr/>
            <p:nvPr/>
          </p:nvCxnSpPr>
          <p:spPr>
            <a:xfrm flipH="1" flipV="1">
              <a:off x="1669976" y="3302037"/>
              <a:ext cx="1483568"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31" name="Группа 30"/>
          <p:cNvGrpSpPr/>
          <p:nvPr/>
        </p:nvGrpSpPr>
        <p:grpSpPr>
          <a:xfrm rot="17954870">
            <a:off x="6062622" y="1655360"/>
            <a:ext cx="842051" cy="662845"/>
            <a:chOff x="1669976" y="3096392"/>
            <a:chExt cx="1677888" cy="662845"/>
          </a:xfrm>
        </p:grpSpPr>
        <p:cxnSp>
          <p:nvCxnSpPr>
            <p:cNvPr id="32" name="Прямая со стрелкой 31"/>
            <p:cNvCxnSpPr/>
            <p:nvPr/>
          </p:nvCxnSpPr>
          <p:spPr>
            <a:xfrm>
              <a:off x="1813992" y="3096392"/>
              <a:ext cx="1533872"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Прямая со стрелкой 32"/>
            <p:cNvCxnSpPr/>
            <p:nvPr/>
          </p:nvCxnSpPr>
          <p:spPr>
            <a:xfrm flipH="1" flipV="1">
              <a:off x="1669976" y="3302037"/>
              <a:ext cx="1483568"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34" name="Группа 33"/>
          <p:cNvGrpSpPr/>
          <p:nvPr/>
        </p:nvGrpSpPr>
        <p:grpSpPr>
          <a:xfrm rot="19637802">
            <a:off x="6201898" y="3119425"/>
            <a:ext cx="1056845" cy="662845"/>
            <a:chOff x="1669976" y="3096392"/>
            <a:chExt cx="1677888" cy="662845"/>
          </a:xfrm>
        </p:grpSpPr>
        <p:cxnSp>
          <p:nvCxnSpPr>
            <p:cNvPr id="35" name="Прямая со стрелкой 34"/>
            <p:cNvCxnSpPr/>
            <p:nvPr/>
          </p:nvCxnSpPr>
          <p:spPr>
            <a:xfrm>
              <a:off x="1813992" y="3096392"/>
              <a:ext cx="1533872"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Прямая со стрелкой 35"/>
            <p:cNvCxnSpPr/>
            <p:nvPr/>
          </p:nvCxnSpPr>
          <p:spPr>
            <a:xfrm flipH="1" flipV="1">
              <a:off x="1669976" y="3302037"/>
              <a:ext cx="1483568"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37" name="Группа 36"/>
          <p:cNvGrpSpPr/>
          <p:nvPr/>
        </p:nvGrpSpPr>
        <p:grpSpPr>
          <a:xfrm rot="19686217">
            <a:off x="1859437" y="4197147"/>
            <a:ext cx="1187004" cy="662845"/>
            <a:chOff x="1669976" y="3096392"/>
            <a:chExt cx="1677888" cy="662845"/>
          </a:xfrm>
        </p:grpSpPr>
        <p:cxnSp>
          <p:nvCxnSpPr>
            <p:cNvPr id="38" name="Прямая со стрелкой 37"/>
            <p:cNvCxnSpPr/>
            <p:nvPr/>
          </p:nvCxnSpPr>
          <p:spPr>
            <a:xfrm>
              <a:off x="1813992" y="3096392"/>
              <a:ext cx="1533872"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9" name="Прямая со стрелкой 38"/>
            <p:cNvCxnSpPr/>
            <p:nvPr/>
          </p:nvCxnSpPr>
          <p:spPr>
            <a:xfrm flipH="1" flipV="1">
              <a:off x="1669976" y="3302037"/>
              <a:ext cx="1483568"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40" name="Скругленный прямоугольник 39"/>
          <p:cNvSpPr/>
          <p:nvPr/>
        </p:nvSpPr>
        <p:spPr>
          <a:xfrm>
            <a:off x="5009365" y="2645295"/>
            <a:ext cx="1119098"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err="1" smtClean="0"/>
              <a:t>Гуманит</a:t>
            </a:r>
            <a:endParaRPr lang="ru-RU" dirty="0" smtClean="0"/>
          </a:p>
          <a:p>
            <a:pPr algn="ctr"/>
            <a:r>
              <a:rPr lang="ru-RU" dirty="0" smtClean="0"/>
              <a:t>СОШ 2</a:t>
            </a:r>
            <a:endParaRPr lang="ru-RU" dirty="0"/>
          </a:p>
        </p:txBody>
      </p:sp>
      <p:sp>
        <p:nvSpPr>
          <p:cNvPr id="41" name="Скругленный прямоугольник 40"/>
          <p:cNvSpPr/>
          <p:nvPr/>
        </p:nvSpPr>
        <p:spPr>
          <a:xfrm>
            <a:off x="4058857" y="3479747"/>
            <a:ext cx="1242309"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t>Биология</a:t>
            </a:r>
          </a:p>
          <a:p>
            <a:pPr algn="ctr"/>
            <a:r>
              <a:rPr lang="ru-RU" dirty="0" smtClean="0"/>
              <a:t>СОШ 6</a:t>
            </a:r>
            <a:endParaRPr lang="ru-RU" dirty="0"/>
          </a:p>
        </p:txBody>
      </p:sp>
      <p:grpSp>
        <p:nvGrpSpPr>
          <p:cNvPr id="42" name="Группа 41"/>
          <p:cNvGrpSpPr/>
          <p:nvPr/>
        </p:nvGrpSpPr>
        <p:grpSpPr>
          <a:xfrm rot="283378">
            <a:off x="6153957" y="4150755"/>
            <a:ext cx="1056845" cy="662845"/>
            <a:chOff x="1669976" y="3096392"/>
            <a:chExt cx="1677888" cy="662845"/>
          </a:xfrm>
        </p:grpSpPr>
        <p:cxnSp>
          <p:nvCxnSpPr>
            <p:cNvPr id="43" name="Прямая со стрелкой 42"/>
            <p:cNvCxnSpPr/>
            <p:nvPr/>
          </p:nvCxnSpPr>
          <p:spPr>
            <a:xfrm>
              <a:off x="1813992" y="3096392"/>
              <a:ext cx="1533872"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4" name="Прямая со стрелкой 43"/>
            <p:cNvCxnSpPr/>
            <p:nvPr/>
          </p:nvCxnSpPr>
          <p:spPr>
            <a:xfrm flipH="1" flipV="1">
              <a:off x="1669976" y="3302037"/>
              <a:ext cx="1483568"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45" name="Группа 44"/>
          <p:cNvGrpSpPr/>
          <p:nvPr/>
        </p:nvGrpSpPr>
        <p:grpSpPr>
          <a:xfrm rot="17240422">
            <a:off x="3348868" y="4620222"/>
            <a:ext cx="1056845" cy="662845"/>
            <a:chOff x="1669976" y="3096392"/>
            <a:chExt cx="1677888" cy="662845"/>
          </a:xfrm>
        </p:grpSpPr>
        <p:cxnSp>
          <p:nvCxnSpPr>
            <p:cNvPr id="46" name="Прямая со стрелкой 45"/>
            <p:cNvCxnSpPr/>
            <p:nvPr/>
          </p:nvCxnSpPr>
          <p:spPr>
            <a:xfrm>
              <a:off x="1813992" y="3096392"/>
              <a:ext cx="1533872"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7" name="Прямая со стрелкой 46"/>
            <p:cNvCxnSpPr/>
            <p:nvPr/>
          </p:nvCxnSpPr>
          <p:spPr>
            <a:xfrm flipH="1" flipV="1">
              <a:off x="1669976" y="3302037"/>
              <a:ext cx="1483568"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48" name="Группа 47"/>
          <p:cNvGrpSpPr/>
          <p:nvPr/>
        </p:nvGrpSpPr>
        <p:grpSpPr>
          <a:xfrm rot="12523901">
            <a:off x="4920194" y="4566002"/>
            <a:ext cx="1056845" cy="662845"/>
            <a:chOff x="1669976" y="3096392"/>
            <a:chExt cx="1677888" cy="662845"/>
          </a:xfrm>
        </p:grpSpPr>
        <p:cxnSp>
          <p:nvCxnSpPr>
            <p:cNvPr id="49" name="Прямая со стрелкой 48"/>
            <p:cNvCxnSpPr/>
            <p:nvPr/>
          </p:nvCxnSpPr>
          <p:spPr>
            <a:xfrm>
              <a:off x="1813992" y="3096392"/>
              <a:ext cx="1533872"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0" name="Прямая со стрелкой 49"/>
            <p:cNvCxnSpPr/>
            <p:nvPr/>
          </p:nvCxnSpPr>
          <p:spPr>
            <a:xfrm flipH="1" flipV="1">
              <a:off x="1669976" y="3302037"/>
              <a:ext cx="1483568"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51" name="Стрелка вниз 50"/>
          <p:cNvSpPr/>
          <p:nvPr/>
        </p:nvSpPr>
        <p:spPr>
          <a:xfrm>
            <a:off x="4033378" y="1572826"/>
            <a:ext cx="484632" cy="915718"/>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52" name="Стрелка вниз 51"/>
          <p:cNvSpPr/>
          <p:nvPr/>
        </p:nvSpPr>
        <p:spPr>
          <a:xfrm flipV="1">
            <a:off x="4676105" y="1572029"/>
            <a:ext cx="484632" cy="922803"/>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53" name="TextBox 52"/>
          <p:cNvSpPr txBox="1"/>
          <p:nvPr/>
        </p:nvSpPr>
        <p:spPr>
          <a:xfrm>
            <a:off x="1882593" y="953123"/>
            <a:ext cx="485929" cy="369332"/>
          </a:xfrm>
          <a:prstGeom prst="rect">
            <a:avLst/>
          </a:prstGeom>
          <a:noFill/>
        </p:spPr>
        <p:txBody>
          <a:bodyPr wrap="square" rtlCol="0">
            <a:spAutoFit/>
          </a:bodyPr>
          <a:lstStyle/>
          <a:p>
            <a:r>
              <a:rPr lang="ru-RU" dirty="0" smtClean="0"/>
              <a:t>ОУ</a:t>
            </a:r>
            <a:endParaRPr lang="ru-RU" dirty="0"/>
          </a:p>
        </p:txBody>
      </p:sp>
      <p:sp>
        <p:nvSpPr>
          <p:cNvPr id="54" name="TextBox 53"/>
          <p:cNvSpPr txBox="1"/>
          <p:nvPr/>
        </p:nvSpPr>
        <p:spPr>
          <a:xfrm>
            <a:off x="898842" y="2678003"/>
            <a:ext cx="771133" cy="369332"/>
          </a:xfrm>
          <a:prstGeom prst="rect">
            <a:avLst/>
          </a:prstGeom>
          <a:noFill/>
        </p:spPr>
        <p:txBody>
          <a:bodyPr wrap="square" rtlCol="0">
            <a:spAutoFit/>
          </a:bodyPr>
          <a:lstStyle/>
          <a:p>
            <a:r>
              <a:rPr lang="ru-RU" dirty="0" smtClean="0"/>
              <a:t>ОУ</a:t>
            </a:r>
            <a:endParaRPr lang="ru-RU" dirty="0"/>
          </a:p>
        </p:txBody>
      </p:sp>
      <p:sp>
        <p:nvSpPr>
          <p:cNvPr id="55" name="TextBox 54"/>
          <p:cNvSpPr txBox="1"/>
          <p:nvPr/>
        </p:nvSpPr>
        <p:spPr>
          <a:xfrm>
            <a:off x="1113827" y="4579612"/>
            <a:ext cx="485929" cy="369332"/>
          </a:xfrm>
          <a:prstGeom prst="rect">
            <a:avLst/>
          </a:prstGeom>
          <a:noFill/>
        </p:spPr>
        <p:txBody>
          <a:bodyPr wrap="square" rtlCol="0">
            <a:spAutoFit/>
          </a:bodyPr>
          <a:lstStyle/>
          <a:p>
            <a:r>
              <a:rPr lang="ru-RU" dirty="0" smtClean="0"/>
              <a:t>ОУ</a:t>
            </a:r>
            <a:endParaRPr lang="ru-RU" dirty="0"/>
          </a:p>
        </p:txBody>
      </p:sp>
      <p:sp>
        <p:nvSpPr>
          <p:cNvPr id="56" name="TextBox 55"/>
          <p:cNvSpPr txBox="1"/>
          <p:nvPr/>
        </p:nvSpPr>
        <p:spPr>
          <a:xfrm>
            <a:off x="7450531" y="1387363"/>
            <a:ext cx="485929" cy="369332"/>
          </a:xfrm>
          <a:prstGeom prst="rect">
            <a:avLst/>
          </a:prstGeom>
          <a:noFill/>
        </p:spPr>
        <p:txBody>
          <a:bodyPr wrap="square" rtlCol="0">
            <a:spAutoFit/>
          </a:bodyPr>
          <a:lstStyle/>
          <a:p>
            <a:r>
              <a:rPr lang="ru-RU" dirty="0" smtClean="0"/>
              <a:t>ОУ</a:t>
            </a:r>
            <a:endParaRPr lang="ru-RU" dirty="0"/>
          </a:p>
        </p:txBody>
      </p:sp>
      <p:sp>
        <p:nvSpPr>
          <p:cNvPr id="57" name="TextBox 56"/>
          <p:cNvSpPr txBox="1"/>
          <p:nvPr/>
        </p:nvSpPr>
        <p:spPr>
          <a:xfrm>
            <a:off x="7591154" y="3135203"/>
            <a:ext cx="485929" cy="369332"/>
          </a:xfrm>
          <a:prstGeom prst="rect">
            <a:avLst/>
          </a:prstGeom>
          <a:noFill/>
        </p:spPr>
        <p:txBody>
          <a:bodyPr wrap="square" rtlCol="0">
            <a:spAutoFit/>
          </a:bodyPr>
          <a:lstStyle/>
          <a:p>
            <a:r>
              <a:rPr lang="ru-RU" dirty="0" smtClean="0"/>
              <a:t>ОУ</a:t>
            </a:r>
            <a:endParaRPr lang="ru-RU" dirty="0"/>
          </a:p>
        </p:txBody>
      </p:sp>
      <p:sp>
        <p:nvSpPr>
          <p:cNvPr id="58" name="TextBox 57"/>
          <p:cNvSpPr txBox="1"/>
          <p:nvPr/>
        </p:nvSpPr>
        <p:spPr>
          <a:xfrm>
            <a:off x="7531684" y="4965785"/>
            <a:ext cx="485929" cy="369332"/>
          </a:xfrm>
          <a:prstGeom prst="rect">
            <a:avLst/>
          </a:prstGeom>
          <a:noFill/>
        </p:spPr>
        <p:txBody>
          <a:bodyPr wrap="square" rtlCol="0">
            <a:spAutoFit/>
          </a:bodyPr>
          <a:lstStyle/>
          <a:p>
            <a:r>
              <a:rPr lang="ru-RU" dirty="0" smtClean="0"/>
              <a:t>ОУ</a:t>
            </a:r>
            <a:endParaRPr lang="ru-RU" dirty="0"/>
          </a:p>
        </p:txBody>
      </p:sp>
      <p:sp>
        <p:nvSpPr>
          <p:cNvPr id="59" name="TextBox 58"/>
          <p:cNvSpPr txBox="1"/>
          <p:nvPr/>
        </p:nvSpPr>
        <p:spPr>
          <a:xfrm>
            <a:off x="5828333" y="5506011"/>
            <a:ext cx="485929" cy="369332"/>
          </a:xfrm>
          <a:prstGeom prst="rect">
            <a:avLst/>
          </a:prstGeom>
          <a:noFill/>
        </p:spPr>
        <p:txBody>
          <a:bodyPr wrap="square" rtlCol="0">
            <a:spAutoFit/>
          </a:bodyPr>
          <a:lstStyle/>
          <a:p>
            <a:r>
              <a:rPr lang="ru-RU" dirty="0" smtClean="0"/>
              <a:t>ОУ</a:t>
            </a:r>
            <a:endParaRPr lang="ru-RU" dirty="0"/>
          </a:p>
        </p:txBody>
      </p:sp>
      <p:sp>
        <p:nvSpPr>
          <p:cNvPr id="60" name="TextBox 59"/>
          <p:cNvSpPr txBox="1"/>
          <p:nvPr/>
        </p:nvSpPr>
        <p:spPr>
          <a:xfrm>
            <a:off x="2927063" y="5509662"/>
            <a:ext cx="485929" cy="369332"/>
          </a:xfrm>
          <a:prstGeom prst="rect">
            <a:avLst/>
          </a:prstGeom>
          <a:noFill/>
        </p:spPr>
        <p:txBody>
          <a:bodyPr wrap="square" rtlCol="0">
            <a:spAutoFit/>
          </a:bodyPr>
          <a:lstStyle/>
          <a:p>
            <a:r>
              <a:rPr lang="ru-RU" dirty="0" smtClean="0"/>
              <a:t>ОУ</a:t>
            </a:r>
            <a:endParaRPr lang="ru-RU" dirty="0"/>
          </a:p>
        </p:txBody>
      </p:sp>
      <p:sp>
        <p:nvSpPr>
          <p:cNvPr id="61" name="TextBox 60"/>
          <p:cNvSpPr txBox="1"/>
          <p:nvPr/>
        </p:nvSpPr>
        <p:spPr>
          <a:xfrm>
            <a:off x="3095724" y="728665"/>
            <a:ext cx="2928356" cy="646331"/>
          </a:xfrm>
          <a:prstGeom prst="rect">
            <a:avLst/>
          </a:prstGeom>
          <a:noFill/>
        </p:spPr>
        <p:txBody>
          <a:bodyPr wrap="square" rtlCol="0">
            <a:spAutoFit/>
          </a:bodyPr>
          <a:lstStyle/>
          <a:p>
            <a:pPr algn="ctr"/>
            <a:r>
              <a:rPr lang="ru-RU" dirty="0" smtClean="0"/>
              <a:t>УО   ИМЦ</a:t>
            </a:r>
          </a:p>
          <a:p>
            <a:pPr algn="ctr"/>
            <a:r>
              <a:rPr lang="ru-RU" dirty="0" smtClean="0"/>
              <a:t>инициативная группа</a:t>
            </a:r>
            <a:endParaRPr lang="ru-RU" dirty="0"/>
          </a:p>
        </p:txBody>
      </p:sp>
    </p:spTree>
    <p:extLst>
      <p:ext uri="{BB962C8B-B14F-4D97-AF65-F5344CB8AC3E}">
        <p14:creationId xmlns:p14="http://schemas.microsoft.com/office/powerpoint/2010/main" val="2929788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404664"/>
            <a:ext cx="8712968" cy="6001643"/>
          </a:xfrm>
          <a:prstGeom prst="rect">
            <a:avLst/>
          </a:prstGeom>
          <a:noFill/>
        </p:spPr>
        <p:txBody>
          <a:bodyPr wrap="square" rtlCol="0">
            <a:spAutoFit/>
          </a:bodyPr>
          <a:lstStyle/>
          <a:p>
            <a:r>
              <a:rPr lang="ru-RU" sz="2400" b="1" dirty="0" smtClean="0">
                <a:latin typeface="Times New Roman" pitchFamily="18" charset="0"/>
                <a:cs typeface="Times New Roman" pitchFamily="18" charset="0"/>
              </a:rPr>
              <a:t>Целевая аудитория: </a:t>
            </a:r>
            <a:r>
              <a:rPr lang="ru-RU" sz="2400" dirty="0" smtClean="0">
                <a:latin typeface="Times New Roman" pitchFamily="18" charset="0"/>
                <a:cs typeface="Times New Roman" pitchFamily="18" charset="0"/>
              </a:rPr>
              <a:t>высокомотивированные школьники 6-8 </a:t>
            </a:r>
            <a:r>
              <a:rPr lang="ru-RU" sz="2400" dirty="0" err="1" smtClean="0">
                <a:latin typeface="Times New Roman" pitchFamily="18" charset="0"/>
                <a:cs typeface="Times New Roman" pitchFamily="18" charset="0"/>
              </a:rPr>
              <a:t>кл</a:t>
            </a:r>
            <a:r>
              <a:rPr lang="ru-RU" sz="2400" dirty="0" smtClean="0">
                <a:latin typeface="Times New Roman" pitchFamily="18" charset="0"/>
                <a:cs typeface="Times New Roman" pitchFamily="18" charset="0"/>
              </a:rPr>
              <a:t>.</a:t>
            </a:r>
          </a:p>
          <a:p>
            <a:r>
              <a:rPr lang="ru-RU" sz="2400" b="1" dirty="0" smtClean="0">
                <a:latin typeface="Times New Roman" pitchFamily="18" charset="0"/>
                <a:cs typeface="Times New Roman" pitchFamily="18" charset="0"/>
              </a:rPr>
              <a:t>Профили: </a:t>
            </a:r>
            <a:r>
              <a:rPr lang="ru-RU" sz="2400" dirty="0" smtClean="0">
                <a:latin typeface="Times New Roman" pitchFamily="18" charset="0"/>
                <a:cs typeface="Times New Roman" pitchFamily="18" charset="0"/>
              </a:rPr>
              <a:t>гуманитарный, физико-математический, биологический.</a:t>
            </a:r>
          </a:p>
          <a:p>
            <a:r>
              <a:rPr lang="ru-RU" sz="2400" dirty="0" smtClean="0">
                <a:latin typeface="Times New Roman" pitchFamily="18" charset="0"/>
                <a:cs typeface="Times New Roman" pitchFamily="18" charset="0"/>
              </a:rPr>
              <a:t>Проектирование программы: проблемное обучение, активное обучение, технология «погружения». </a:t>
            </a:r>
          </a:p>
          <a:p>
            <a:r>
              <a:rPr lang="ru-RU" sz="2400" dirty="0" smtClean="0">
                <a:latin typeface="Times New Roman" pitchFamily="18" charset="0"/>
                <a:cs typeface="Times New Roman" pitchFamily="18" charset="0"/>
              </a:rPr>
              <a:t>Технология </a:t>
            </a:r>
            <a:r>
              <a:rPr lang="ru-RU" sz="2400" b="1" dirty="0" smtClean="0">
                <a:latin typeface="Times New Roman" pitchFamily="18" charset="0"/>
                <a:cs typeface="Times New Roman" pitchFamily="18" charset="0"/>
              </a:rPr>
              <a:t>модульного</a:t>
            </a:r>
            <a:r>
              <a:rPr lang="ru-RU" sz="2400" dirty="0" smtClean="0">
                <a:latin typeface="Times New Roman" pitchFamily="18" charset="0"/>
                <a:cs typeface="Times New Roman" pitchFamily="18" charset="0"/>
              </a:rPr>
              <a:t> обучения позволяет гибко наполнять содержание программы. Выстраивать индивидуальные маршруты участникам.</a:t>
            </a:r>
          </a:p>
          <a:p>
            <a:r>
              <a:rPr lang="ru-RU" sz="2400" dirty="0" smtClean="0">
                <a:latin typeface="Times New Roman" pitchFamily="18" charset="0"/>
                <a:cs typeface="Times New Roman" pitchFamily="18" charset="0"/>
              </a:rPr>
              <a:t>Модуль 1: Мы – команда!</a:t>
            </a:r>
          </a:p>
          <a:p>
            <a:r>
              <a:rPr lang="ru-RU" sz="2400" dirty="0" err="1" smtClean="0">
                <a:latin typeface="Times New Roman" pitchFamily="18" charset="0"/>
                <a:cs typeface="Times New Roman" pitchFamily="18" charset="0"/>
              </a:rPr>
              <a:t>Модудь</a:t>
            </a:r>
            <a:r>
              <a:rPr lang="ru-RU" sz="2400" dirty="0" smtClean="0">
                <a:latin typeface="Times New Roman" pitchFamily="18" charset="0"/>
                <a:cs typeface="Times New Roman" pitchFamily="18" charset="0"/>
              </a:rPr>
              <a:t> 2: Я – исследователь</a:t>
            </a:r>
          </a:p>
          <a:p>
            <a:r>
              <a:rPr lang="ru-RU" sz="2400" dirty="0">
                <a:latin typeface="Times New Roman" pitchFamily="18" charset="0"/>
                <a:cs typeface="Times New Roman" pitchFamily="18" charset="0"/>
              </a:rPr>
              <a:t>Модуль </a:t>
            </a:r>
            <a:r>
              <a:rPr lang="ru-RU" sz="2400" dirty="0" smtClean="0">
                <a:latin typeface="Times New Roman" pitchFamily="18" charset="0"/>
                <a:cs typeface="Times New Roman" pitchFamily="18" charset="0"/>
              </a:rPr>
              <a:t>3: </a:t>
            </a:r>
            <a:r>
              <a:rPr lang="ru-RU" sz="2400" dirty="0">
                <a:latin typeface="Times New Roman" pitchFamily="18" charset="0"/>
                <a:cs typeface="Times New Roman" pitchFamily="18" charset="0"/>
              </a:rPr>
              <a:t>Я - </a:t>
            </a:r>
            <a:r>
              <a:rPr lang="ru-RU" sz="2400" dirty="0" err="1">
                <a:latin typeface="Times New Roman" pitchFamily="18" charset="0"/>
                <a:cs typeface="Times New Roman" pitchFamily="18" charset="0"/>
              </a:rPr>
              <a:t>олимпиадник</a:t>
            </a:r>
            <a:endParaRPr lang="ru-RU" sz="2400" dirty="0">
              <a:latin typeface="Times New Roman" pitchFamily="18" charset="0"/>
              <a:cs typeface="Times New Roman" pitchFamily="18" charset="0"/>
            </a:endParaRPr>
          </a:p>
          <a:p>
            <a:r>
              <a:rPr lang="ru-RU" sz="2400" dirty="0" smtClean="0">
                <a:latin typeface="Times New Roman" pitchFamily="18" charset="0"/>
                <a:cs typeface="Times New Roman" pitchFamily="18" charset="0"/>
              </a:rPr>
              <a:t>Модуль 4: Я - проектировщик</a:t>
            </a:r>
            <a:endParaRPr lang="ru-RU" sz="2400" dirty="0">
              <a:latin typeface="Times New Roman" pitchFamily="18" charset="0"/>
              <a:cs typeface="Times New Roman" pitchFamily="18" charset="0"/>
            </a:endParaRPr>
          </a:p>
          <a:p>
            <a:r>
              <a:rPr lang="ru-RU" sz="2400" dirty="0" smtClean="0">
                <a:latin typeface="Times New Roman" pitchFamily="18" charset="0"/>
                <a:cs typeface="Times New Roman" pitchFamily="18" charset="0"/>
              </a:rPr>
              <a:t>У каждого модуля – педагог-</a:t>
            </a:r>
            <a:r>
              <a:rPr lang="ru-RU" sz="2400" dirty="0" err="1" smtClean="0">
                <a:latin typeface="Times New Roman" pitchFamily="18" charset="0"/>
                <a:cs typeface="Times New Roman" pitchFamily="18" charset="0"/>
              </a:rPr>
              <a:t>тьютор</a:t>
            </a:r>
            <a:r>
              <a:rPr lang="ru-RU" sz="2400" dirty="0" smtClean="0">
                <a:latin typeface="Times New Roman" pitchFamily="18" charset="0"/>
                <a:cs typeface="Times New Roman" pitchFamily="18" charset="0"/>
              </a:rPr>
              <a:t> для всех профилей.</a:t>
            </a:r>
          </a:p>
          <a:p>
            <a:r>
              <a:rPr lang="ru-RU" sz="2400" dirty="0" smtClean="0">
                <a:latin typeface="Times New Roman" pitchFamily="18" charset="0"/>
                <a:cs typeface="Times New Roman" pitchFamily="18" charset="0"/>
              </a:rPr>
              <a:t>Формы занятий: лекции (веб), творческая мастерская, тренинг, практическое занятие, лаборатория, игра, беседа, экскурсия, тренинг, «мозговой штурм», творческий отчёт и т.п.</a:t>
            </a:r>
            <a:endParaRPr lang="ru-RU" dirty="0"/>
          </a:p>
        </p:txBody>
      </p:sp>
    </p:spTree>
    <p:extLst>
      <p:ext uri="{BB962C8B-B14F-4D97-AF65-F5344CB8AC3E}">
        <p14:creationId xmlns:p14="http://schemas.microsoft.com/office/powerpoint/2010/main" val="963797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6411445" y="888905"/>
            <a:ext cx="2016223" cy="5516994"/>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1043608" y="888905"/>
            <a:ext cx="2160240" cy="5516994"/>
          </a:xfrm>
          <a:prstGeom prst="rect">
            <a:avLst/>
          </a:prstGeom>
          <a:solidFill>
            <a:srgbClr val="92D050"/>
          </a:solidFill>
          <a:ln>
            <a:noFill/>
          </a:ln>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4" name="Прямоугольник 13"/>
          <p:cNvSpPr/>
          <p:nvPr/>
        </p:nvSpPr>
        <p:spPr>
          <a:xfrm>
            <a:off x="3635896" y="888905"/>
            <a:ext cx="2304256" cy="5516993"/>
          </a:xfrm>
          <a:prstGeom prst="rect">
            <a:avLst/>
          </a:prstGeom>
          <a:solidFill>
            <a:srgbClr val="92D050"/>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Выноска со стрелкой вниз 4"/>
          <p:cNvSpPr/>
          <p:nvPr/>
        </p:nvSpPr>
        <p:spPr>
          <a:xfrm>
            <a:off x="683568" y="3773791"/>
            <a:ext cx="8136904" cy="91440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Выноска со стрелкой вниз 5"/>
          <p:cNvSpPr/>
          <p:nvPr/>
        </p:nvSpPr>
        <p:spPr>
          <a:xfrm>
            <a:off x="700074" y="2580819"/>
            <a:ext cx="8136904" cy="1058416"/>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Выноска со стрелкой вниз 6"/>
          <p:cNvSpPr/>
          <p:nvPr/>
        </p:nvSpPr>
        <p:spPr>
          <a:xfrm>
            <a:off x="683568" y="1473681"/>
            <a:ext cx="8136904" cy="1058416"/>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1254164" y="1655558"/>
            <a:ext cx="6840760" cy="369332"/>
          </a:xfrm>
          <a:prstGeom prst="rect">
            <a:avLst/>
          </a:prstGeom>
          <a:noFill/>
        </p:spPr>
        <p:txBody>
          <a:bodyPr wrap="square" rtlCol="0">
            <a:spAutoFit/>
          </a:bodyPr>
          <a:lstStyle/>
          <a:p>
            <a:pPr algn="ctr"/>
            <a:r>
              <a:rPr lang="ru-RU" dirty="0" smtClean="0"/>
              <a:t>Мы – команда! </a:t>
            </a:r>
            <a:r>
              <a:rPr lang="ru-RU" dirty="0" err="1" smtClean="0"/>
              <a:t>Командообразующий</a:t>
            </a:r>
            <a:r>
              <a:rPr lang="ru-RU" dirty="0" smtClean="0"/>
              <a:t> тренинг</a:t>
            </a:r>
            <a:endParaRPr lang="ru-RU" dirty="0"/>
          </a:p>
        </p:txBody>
      </p:sp>
      <p:sp>
        <p:nvSpPr>
          <p:cNvPr id="9" name="TextBox 8"/>
          <p:cNvSpPr txBox="1"/>
          <p:nvPr/>
        </p:nvSpPr>
        <p:spPr>
          <a:xfrm>
            <a:off x="805103" y="2580819"/>
            <a:ext cx="8015369" cy="646331"/>
          </a:xfrm>
          <a:prstGeom prst="rect">
            <a:avLst/>
          </a:prstGeom>
          <a:noFill/>
        </p:spPr>
        <p:txBody>
          <a:bodyPr wrap="square" rtlCol="0">
            <a:spAutoFit/>
          </a:bodyPr>
          <a:lstStyle/>
          <a:p>
            <a:r>
              <a:rPr lang="ru-RU" dirty="0" smtClean="0"/>
              <a:t>Исследовательские компетенции. Работа с источниками. Анализ и синтез информации. Критическое мышление. Оформление результатов</a:t>
            </a:r>
            <a:endParaRPr lang="ru-RU" dirty="0"/>
          </a:p>
        </p:txBody>
      </p:sp>
      <p:sp>
        <p:nvSpPr>
          <p:cNvPr id="10" name="TextBox 9"/>
          <p:cNvSpPr txBox="1"/>
          <p:nvPr/>
        </p:nvSpPr>
        <p:spPr>
          <a:xfrm>
            <a:off x="805102" y="3863550"/>
            <a:ext cx="8015369" cy="369332"/>
          </a:xfrm>
          <a:prstGeom prst="rect">
            <a:avLst/>
          </a:prstGeom>
          <a:noFill/>
        </p:spPr>
        <p:txBody>
          <a:bodyPr wrap="square" rtlCol="0">
            <a:spAutoFit/>
          </a:bodyPr>
          <a:lstStyle/>
          <a:p>
            <a:pPr algn="ctr"/>
            <a:r>
              <a:rPr lang="ru-RU" dirty="0" smtClean="0"/>
              <a:t>Проектные компетенции. Виды и типы проектов. Оформление результатов.</a:t>
            </a:r>
            <a:endParaRPr lang="ru-RU" dirty="0"/>
          </a:p>
        </p:txBody>
      </p:sp>
      <p:grpSp>
        <p:nvGrpSpPr>
          <p:cNvPr id="2" name="Группа 1"/>
          <p:cNvGrpSpPr/>
          <p:nvPr/>
        </p:nvGrpSpPr>
        <p:grpSpPr>
          <a:xfrm>
            <a:off x="700074" y="4762708"/>
            <a:ext cx="8136904" cy="1058416"/>
            <a:chOff x="722555" y="5132040"/>
            <a:chExt cx="8136904" cy="1058416"/>
          </a:xfrm>
        </p:grpSpPr>
        <p:sp>
          <p:nvSpPr>
            <p:cNvPr id="11" name="Выноска со стрелкой вниз 10"/>
            <p:cNvSpPr/>
            <p:nvPr/>
          </p:nvSpPr>
          <p:spPr>
            <a:xfrm>
              <a:off x="722555" y="5132040"/>
              <a:ext cx="8136904" cy="1058416"/>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827584" y="5291916"/>
              <a:ext cx="7848872" cy="369332"/>
            </a:xfrm>
            <a:prstGeom prst="rect">
              <a:avLst/>
            </a:prstGeom>
            <a:solidFill>
              <a:schemeClr val="bg1"/>
            </a:solidFill>
          </p:spPr>
          <p:txBody>
            <a:bodyPr wrap="square" rtlCol="0">
              <a:spAutoFit/>
            </a:bodyPr>
            <a:lstStyle/>
            <a:p>
              <a:r>
                <a:rPr lang="ru-RU" dirty="0" smtClean="0"/>
                <a:t>Предметные олимпиады.  Ресурсы для подготовки. Способы подготовки</a:t>
              </a:r>
              <a:endParaRPr lang="ru-RU" dirty="0"/>
            </a:p>
          </p:txBody>
        </p:sp>
      </p:grpSp>
      <p:sp>
        <p:nvSpPr>
          <p:cNvPr id="17" name="TextBox 16"/>
          <p:cNvSpPr txBox="1"/>
          <p:nvPr/>
        </p:nvSpPr>
        <p:spPr>
          <a:xfrm>
            <a:off x="3891041" y="5821122"/>
            <a:ext cx="1872208" cy="584775"/>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Гуманитарный профиль</a:t>
            </a:r>
            <a:endParaRPr lang="ru-RU" sz="1600" b="1" dirty="0">
              <a:latin typeface="Times New Roman" pitchFamily="18" charset="0"/>
              <a:cs typeface="Times New Roman" pitchFamily="18" charset="0"/>
            </a:endParaRPr>
          </a:p>
        </p:txBody>
      </p:sp>
      <p:sp>
        <p:nvSpPr>
          <p:cNvPr id="18" name="TextBox 17"/>
          <p:cNvSpPr txBox="1"/>
          <p:nvPr/>
        </p:nvSpPr>
        <p:spPr>
          <a:xfrm>
            <a:off x="1264436" y="5574901"/>
            <a:ext cx="1867403" cy="830997"/>
          </a:xfrm>
          <a:prstGeom prst="rect">
            <a:avLst/>
          </a:prstGeom>
          <a:solidFill>
            <a:srgbClr val="92D050"/>
          </a:solidFill>
        </p:spPr>
        <p:txBody>
          <a:bodyPr wrap="square" rtlCol="0">
            <a:spAutoFit/>
          </a:bodyPr>
          <a:lstStyle/>
          <a:p>
            <a:r>
              <a:rPr lang="ru-RU" sz="1600" b="1" dirty="0" smtClean="0">
                <a:latin typeface="Times New Roman" pitchFamily="18" charset="0"/>
                <a:cs typeface="Times New Roman" pitchFamily="18" charset="0"/>
              </a:rPr>
              <a:t>Физико-математический</a:t>
            </a:r>
            <a:r>
              <a:rPr lang="ru-RU" sz="1600" b="1" dirty="0" smtClean="0"/>
              <a:t> профиль</a:t>
            </a:r>
            <a:endParaRPr lang="ru-RU" sz="1600" b="1" dirty="0"/>
          </a:p>
        </p:txBody>
      </p:sp>
      <p:sp>
        <p:nvSpPr>
          <p:cNvPr id="19" name="TextBox 18"/>
          <p:cNvSpPr txBox="1"/>
          <p:nvPr/>
        </p:nvSpPr>
        <p:spPr>
          <a:xfrm>
            <a:off x="6485480" y="5574902"/>
            <a:ext cx="1868151" cy="584775"/>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Биологический профиль</a:t>
            </a:r>
            <a:endParaRPr lang="ru-RU" sz="1600" b="1" dirty="0">
              <a:latin typeface="Times New Roman" pitchFamily="18" charset="0"/>
              <a:cs typeface="Times New Roman" pitchFamily="18" charset="0"/>
            </a:endParaRPr>
          </a:p>
        </p:txBody>
      </p:sp>
      <p:sp>
        <p:nvSpPr>
          <p:cNvPr id="3" name="TextBox 2"/>
          <p:cNvSpPr txBox="1"/>
          <p:nvPr/>
        </p:nvSpPr>
        <p:spPr>
          <a:xfrm>
            <a:off x="1043608" y="888906"/>
            <a:ext cx="2160240" cy="584775"/>
          </a:xfrm>
          <a:prstGeom prst="rect">
            <a:avLst/>
          </a:prstGeom>
          <a:noFill/>
        </p:spPr>
        <p:txBody>
          <a:bodyPr wrap="square" rtlCol="0">
            <a:spAutoFit/>
          </a:bodyPr>
          <a:lstStyle/>
          <a:p>
            <a:pPr algn="ctr"/>
            <a:r>
              <a:rPr lang="ru-RU" sz="1600" dirty="0" smtClean="0">
                <a:latin typeface="Times New Roman" pitchFamily="18" charset="0"/>
                <a:cs typeface="Times New Roman" pitchFamily="18" charset="0"/>
              </a:rPr>
              <a:t>Программа профиля; план работы; ИОП</a:t>
            </a:r>
            <a:endParaRPr lang="ru-RU" sz="1600" dirty="0">
              <a:latin typeface="Times New Roman" pitchFamily="18" charset="0"/>
              <a:cs typeface="Times New Roman" pitchFamily="18" charset="0"/>
            </a:endParaRPr>
          </a:p>
        </p:txBody>
      </p:sp>
      <p:sp>
        <p:nvSpPr>
          <p:cNvPr id="22" name="TextBox 21"/>
          <p:cNvSpPr txBox="1"/>
          <p:nvPr/>
        </p:nvSpPr>
        <p:spPr>
          <a:xfrm>
            <a:off x="3747025" y="888905"/>
            <a:ext cx="2160240" cy="584775"/>
          </a:xfrm>
          <a:prstGeom prst="rect">
            <a:avLst/>
          </a:prstGeom>
          <a:noFill/>
        </p:spPr>
        <p:txBody>
          <a:bodyPr wrap="square" rtlCol="0">
            <a:spAutoFit/>
          </a:bodyPr>
          <a:lstStyle/>
          <a:p>
            <a:pPr algn="ctr"/>
            <a:r>
              <a:rPr lang="ru-RU" sz="1600" dirty="0" smtClean="0">
                <a:latin typeface="Times New Roman" pitchFamily="18" charset="0"/>
                <a:cs typeface="Times New Roman" pitchFamily="18" charset="0"/>
              </a:rPr>
              <a:t>Программа профиля; план работы; ИОП</a:t>
            </a:r>
            <a:endParaRPr lang="ru-RU" sz="1600" dirty="0">
              <a:latin typeface="Times New Roman" pitchFamily="18" charset="0"/>
              <a:cs typeface="Times New Roman" pitchFamily="18" charset="0"/>
            </a:endParaRPr>
          </a:p>
        </p:txBody>
      </p:sp>
      <p:sp>
        <p:nvSpPr>
          <p:cNvPr id="23" name="TextBox 22"/>
          <p:cNvSpPr txBox="1"/>
          <p:nvPr/>
        </p:nvSpPr>
        <p:spPr>
          <a:xfrm>
            <a:off x="6419626" y="888906"/>
            <a:ext cx="2160240" cy="584775"/>
          </a:xfrm>
          <a:prstGeom prst="rect">
            <a:avLst/>
          </a:prstGeom>
          <a:noFill/>
        </p:spPr>
        <p:txBody>
          <a:bodyPr wrap="square" rtlCol="0">
            <a:spAutoFit/>
          </a:bodyPr>
          <a:lstStyle/>
          <a:p>
            <a:pPr algn="ctr"/>
            <a:r>
              <a:rPr lang="ru-RU" sz="1600" dirty="0" smtClean="0">
                <a:latin typeface="Times New Roman" pitchFamily="18" charset="0"/>
                <a:cs typeface="Times New Roman" pitchFamily="18" charset="0"/>
              </a:rPr>
              <a:t>Программа профиля; план работы; ИОП</a:t>
            </a:r>
            <a:endParaRPr lang="ru-RU" sz="1600" dirty="0">
              <a:latin typeface="Times New Roman" pitchFamily="18" charset="0"/>
              <a:cs typeface="Times New Roman" pitchFamily="18" charset="0"/>
            </a:endParaRPr>
          </a:p>
        </p:txBody>
      </p:sp>
      <p:sp>
        <p:nvSpPr>
          <p:cNvPr id="4" name="TextBox 3"/>
          <p:cNvSpPr txBox="1"/>
          <p:nvPr/>
        </p:nvSpPr>
        <p:spPr>
          <a:xfrm>
            <a:off x="323528" y="260648"/>
            <a:ext cx="8513450" cy="369332"/>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Формирование сетевой программы интенсивной школы «Траектория успеха»</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1640431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LordVader\Dropbox\Презентация\Модернизации\МОДЕРНИЗАЦИЯ СИСТЕМЫ УПРАВЛЕНИЕ УНИВЕРСИТЕТОМ.png"/>
          <p:cNvPicPr>
            <a:picLocks noChangeAspect="1" noChangeArrowheads="1"/>
          </p:cNvPicPr>
          <p:nvPr/>
        </p:nvPicPr>
        <p:blipFill rotWithShape="1">
          <a:blip r:embed="rId2">
            <a:extLst>
              <a:ext uri="{28A0092B-C50C-407E-A947-70E740481C1C}">
                <a14:useLocalDpi xmlns:a14="http://schemas.microsoft.com/office/drawing/2010/main" val="0"/>
              </a:ext>
            </a:extLst>
          </a:blip>
          <a:srcRect l="34030" r="27378" b="22376"/>
          <a:stretch/>
        </p:blipFill>
        <p:spPr bwMode="auto">
          <a:xfrm>
            <a:off x="2949122" y="2790366"/>
            <a:ext cx="3277369"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rot="21199956">
            <a:off x="4340805" y="5810930"/>
            <a:ext cx="1904176" cy="369332"/>
          </a:xfrm>
          <a:prstGeom prst="rect">
            <a:avLst/>
          </a:prstGeom>
          <a:noFill/>
        </p:spPr>
        <p:txBody>
          <a:bodyPr wrap="none">
            <a:spAutoFit/>
          </a:bodyPr>
          <a:lstStyle/>
          <a:p>
            <a:r>
              <a:rPr lang="ru-RU" dirty="0" smtClean="0">
                <a:latin typeface="Times New Roman" pitchFamily="18" charset="0"/>
                <a:cs typeface="Times New Roman" pitchFamily="18" charset="0"/>
              </a:rPr>
              <a:t>Английский язык</a:t>
            </a:r>
            <a:endParaRPr lang="ru-RU" dirty="0">
              <a:latin typeface="Times New Roman" pitchFamily="18" charset="0"/>
              <a:cs typeface="Times New Roman" pitchFamily="18" charset="0"/>
            </a:endParaRPr>
          </a:p>
        </p:txBody>
      </p:sp>
      <p:sp>
        <p:nvSpPr>
          <p:cNvPr id="7" name="Прямоугольник 6"/>
          <p:cNvSpPr/>
          <p:nvPr/>
        </p:nvSpPr>
        <p:spPr>
          <a:xfrm rot="2633562">
            <a:off x="6298302" y="3236245"/>
            <a:ext cx="1687834" cy="646331"/>
          </a:xfrm>
          <a:prstGeom prst="rect">
            <a:avLst/>
          </a:prstGeom>
        </p:spPr>
        <p:txBody>
          <a:bodyPr wrap="none">
            <a:spAutoFit/>
          </a:bodyPr>
          <a:lstStyle/>
          <a:p>
            <a:r>
              <a:rPr lang="ru-RU" dirty="0" smtClean="0">
                <a:latin typeface="Times New Roman" pitchFamily="18" charset="0"/>
                <a:cs typeface="Times New Roman" pitchFamily="18" charset="0"/>
              </a:rPr>
              <a:t>Биологический</a:t>
            </a:r>
          </a:p>
          <a:p>
            <a:r>
              <a:rPr lang="ru-RU" dirty="0" smtClean="0">
                <a:latin typeface="Times New Roman" pitchFamily="18" charset="0"/>
                <a:cs typeface="Times New Roman" pitchFamily="18" charset="0"/>
              </a:rPr>
              <a:t>профиль</a:t>
            </a:r>
            <a:endParaRPr lang="ru-RU" dirty="0">
              <a:latin typeface="Times New Roman" pitchFamily="18" charset="0"/>
              <a:cs typeface="Times New Roman" pitchFamily="18" charset="0"/>
            </a:endParaRPr>
          </a:p>
        </p:txBody>
      </p:sp>
      <p:sp>
        <p:nvSpPr>
          <p:cNvPr id="8" name="Прямоугольник 7"/>
          <p:cNvSpPr/>
          <p:nvPr/>
        </p:nvSpPr>
        <p:spPr>
          <a:xfrm rot="17213046">
            <a:off x="1140128" y="3379259"/>
            <a:ext cx="2181353" cy="646331"/>
          </a:xfrm>
          <a:prstGeom prst="rect">
            <a:avLst/>
          </a:prstGeom>
        </p:spPr>
        <p:txBody>
          <a:bodyPr wrap="square">
            <a:spAutoFit/>
          </a:bodyPr>
          <a:lstStyle/>
          <a:p>
            <a:r>
              <a:rPr lang="ru-RU" dirty="0" smtClean="0">
                <a:latin typeface="Times New Roman" pitchFamily="18" charset="0"/>
                <a:cs typeface="Times New Roman" pitchFamily="18" charset="0"/>
              </a:rPr>
              <a:t>Гуманитарный</a:t>
            </a:r>
          </a:p>
          <a:p>
            <a:r>
              <a:rPr lang="ru-RU" dirty="0" smtClean="0">
                <a:latin typeface="Times New Roman" pitchFamily="18" charset="0"/>
                <a:cs typeface="Times New Roman" pitchFamily="18" charset="0"/>
              </a:rPr>
              <a:t>профиль</a:t>
            </a:r>
            <a:endParaRPr lang="ru-RU" dirty="0">
              <a:latin typeface="Times New Roman" pitchFamily="18" charset="0"/>
              <a:cs typeface="Times New Roman" pitchFamily="18" charset="0"/>
            </a:endParaRPr>
          </a:p>
        </p:txBody>
      </p:sp>
      <p:sp>
        <p:nvSpPr>
          <p:cNvPr id="9" name="Прямоугольник 8"/>
          <p:cNvSpPr/>
          <p:nvPr/>
        </p:nvSpPr>
        <p:spPr>
          <a:xfrm rot="491856">
            <a:off x="2900217" y="1691305"/>
            <a:ext cx="2581431" cy="584775"/>
          </a:xfrm>
          <a:prstGeom prst="rect">
            <a:avLst/>
          </a:prstGeom>
        </p:spPr>
        <p:txBody>
          <a:bodyPr wrap="square">
            <a:spAutoFit/>
          </a:bodyPr>
          <a:lstStyle/>
          <a:p>
            <a:pPr algn="ctr"/>
            <a:r>
              <a:rPr lang="ru-RU" sz="1600" dirty="0" smtClean="0">
                <a:latin typeface="Times New Roman" pitchFamily="18" charset="0"/>
                <a:cs typeface="Times New Roman" pitchFamily="18" charset="0"/>
              </a:rPr>
              <a:t>Физико-математический профиль</a:t>
            </a:r>
            <a:endParaRPr lang="ru-RU" sz="1600" dirty="0">
              <a:latin typeface="Times New Roman" pitchFamily="18" charset="0"/>
              <a:cs typeface="Times New Roman" pitchFamily="18" charset="0"/>
            </a:endParaRPr>
          </a:p>
        </p:txBody>
      </p:sp>
      <p:sp>
        <p:nvSpPr>
          <p:cNvPr id="10" name="Прямоугольник 9"/>
          <p:cNvSpPr/>
          <p:nvPr/>
        </p:nvSpPr>
        <p:spPr>
          <a:xfrm>
            <a:off x="167324" y="188640"/>
            <a:ext cx="8964488" cy="1200329"/>
          </a:xfrm>
          <a:prstGeom prst="rect">
            <a:avLst/>
          </a:prstGeom>
        </p:spPr>
        <p:txBody>
          <a:bodyPr wrap="square">
            <a:spAutoFit/>
          </a:bodyPr>
          <a:lstStyle/>
          <a:p>
            <a:r>
              <a:rPr lang="ru-RU" sz="2400" b="1" dirty="0">
                <a:latin typeface="Times New Roman" pitchFamily="18" charset="0"/>
                <a:cs typeface="Times New Roman" pitchFamily="18" charset="0"/>
              </a:rPr>
              <a:t>Целевая аудитория: </a:t>
            </a:r>
            <a:r>
              <a:rPr lang="ru-RU" sz="2400" dirty="0">
                <a:latin typeface="Times New Roman" pitchFamily="18" charset="0"/>
                <a:cs typeface="Times New Roman" pitchFamily="18" charset="0"/>
              </a:rPr>
              <a:t>высокомотивированные школьники 6-8 </a:t>
            </a:r>
            <a:r>
              <a:rPr lang="ru-RU" sz="2400" dirty="0" err="1">
                <a:latin typeface="Times New Roman" pitchFamily="18" charset="0"/>
                <a:cs typeface="Times New Roman" pitchFamily="18" charset="0"/>
              </a:rPr>
              <a:t>кл</a:t>
            </a:r>
            <a:r>
              <a:rPr lang="ru-RU" sz="2400" dirty="0">
                <a:latin typeface="Times New Roman" pitchFamily="18" charset="0"/>
                <a:cs typeface="Times New Roman" pitchFamily="18" charset="0"/>
              </a:rPr>
              <a:t>.</a:t>
            </a:r>
          </a:p>
          <a:p>
            <a:r>
              <a:rPr lang="ru-RU" sz="2400" b="1" dirty="0">
                <a:latin typeface="Times New Roman" pitchFamily="18" charset="0"/>
                <a:cs typeface="Times New Roman" pitchFamily="18" charset="0"/>
              </a:rPr>
              <a:t>Профили: </a:t>
            </a:r>
            <a:r>
              <a:rPr lang="ru-RU" sz="2400" dirty="0" smtClean="0">
                <a:latin typeface="Times New Roman" pitchFamily="18" charset="0"/>
                <a:cs typeface="Times New Roman" pitchFamily="18" charset="0"/>
              </a:rPr>
              <a:t>гуманитарный (литература, история) , </a:t>
            </a:r>
            <a:r>
              <a:rPr lang="ru-RU" sz="2400" dirty="0">
                <a:latin typeface="Times New Roman" pitchFamily="18" charset="0"/>
                <a:cs typeface="Times New Roman" pitchFamily="18" charset="0"/>
              </a:rPr>
              <a:t>физико-математический, </a:t>
            </a:r>
            <a:r>
              <a:rPr lang="ru-RU" sz="2400" dirty="0" smtClean="0">
                <a:latin typeface="Times New Roman" pitchFamily="18" charset="0"/>
                <a:cs typeface="Times New Roman" pitchFamily="18" charset="0"/>
              </a:rPr>
              <a:t>биологический, английский язык.</a:t>
            </a:r>
            <a:endParaRPr lang="ru-RU" sz="2400" dirty="0">
              <a:latin typeface="Times New Roman" pitchFamily="18" charset="0"/>
              <a:cs typeface="Times New Roman" pitchFamily="18" charset="0"/>
            </a:endParaRPr>
          </a:p>
        </p:txBody>
      </p:sp>
      <p:sp>
        <p:nvSpPr>
          <p:cNvPr id="15" name="Выгнутая влево стрелка 14"/>
          <p:cNvSpPr/>
          <p:nvPr/>
        </p:nvSpPr>
        <p:spPr>
          <a:xfrm rot="1313050">
            <a:off x="2176959" y="1551369"/>
            <a:ext cx="686344" cy="156346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6" name="Выгнутая влево стрелка 15"/>
          <p:cNvSpPr/>
          <p:nvPr/>
        </p:nvSpPr>
        <p:spPr>
          <a:xfrm rot="11622542">
            <a:off x="6717147" y="4208102"/>
            <a:ext cx="686344" cy="156346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7" name="Выгнутая влево стрелка 16"/>
          <p:cNvSpPr/>
          <p:nvPr/>
        </p:nvSpPr>
        <p:spPr>
          <a:xfrm rot="6627621">
            <a:off x="5708954" y="1380517"/>
            <a:ext cx="686344" cy="156346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8" name="Выгнутая влево стрелка 17"/>
          <p:cNvSpPr/>
          <p:nvPr/>
        </p:nvSpPr>
        <p:spPr>
          <a:xfrm rot="19447052">
            <a:off x="2303377" y="4708842"/>
            <a:ext cx="686344" cy="156346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cxnSp>
        <p:nvCxnSpPr>
          <p:cNvPr id="20" name="Прямая со стрелкой 19"/>
          <p:cNvCxnSpPr/>
          <p:nvPr/>
        </p:nvCxnSpPr>
        <p:spPr>
          <a:xfrm>
            <a:off x="4139952" y="2333100"/>
            <a:ext cx="185851" cy="6638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2646549" y="3861048"/>
            <a:ext cx="917339" cy="2974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H="1">
            <a:off x="5292893" y="3503114"/>
            <a:ext cx="1248766" cy="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6" idx="0"/>
          </p:cNvCxnSpPr>
          <p:nvPr/>
        </p:nvCxnSpPr>
        <p:spPr>
          <a:xfrm flipH="1" flipV="1">
            <a:off x="5199752" y="4839946"/>
            <a:ext cx="71700" cy="972233"/>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015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LordVader\Dropbox\Презентация\Модернизации\РАЗВИТИЕ МЕСТНЫХ СООБЩЕСТВ.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869778">
            <a:off x="-1089311" y="1147537"/>
            <a:ext cx="4405672" cy="4905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3272830" y="5629780"/>
            <a:ext cx="4001988" cy="461665"/>
          </a:xfrm>
          <a:prstGeom prst="rect">
            <a:avLst/>
          </a:prstGeom>
        </p:spPr>
        <p:txBody>
          <a:bodyPr wrap="square">
            <a:spAutoFit/>
          </a:bodyPr>
          <a:lstStyle/>
          <a:p>
            <a:pPr lvl="0"/>
            <a:r>
              <a:rPr lang="ru-RU" sz="2400" dirty="0">
                <a:solidFill>
                  <a:prstClr val="black"/>
                </a:solidFill>
                <a:latin typeface="Times New Roman" pitchFamily="18" charset="0"/>
                <a:cs typeface="Times New Roman" pitchFamily="18" charset="0"/>
              </a:rPr>
              <a:t>Модуль 1: Мы – команда!</a:t>
            </a:r>
          </a:p>
        </p:txBody>
      </p:sp>
      <p:sp>
        <p:nvSpPr>
          <p:cNvPr id="9" name="TextBox 8"/>
          <p:cNvSpPr txBox="1"/>
          <p:nvPr/>
        </p:nvSpPr>
        <p:spPr>
          <a:xfrm>
            <a:off x="1112163" y="331246"/>
            <a:ext cx="6412006" cy="523220"/>
          </a:xfrm>
          <a:prstGeom prst="rect">
            <a:avLst/>
          </a:prstGeom>
          <a:noFill/>
        </p:spPr>
        <p:txBody>
          <a:bodyPr wrap="square" rtlCol="0">
            <a:spAutoFit/>
          </a:bodyPr>
          <a:lstStyle/>
          <a:p>
            <a:pPr algn="ctr"/>
            <a:r>
              <a:rPr lang="ru-RU" sz="2800" b="1" i="1" dirty="0" smtClean="0">
                <a:latin typeface="BatangChe" pitchFamily="49" charset="-127"/>
                <a:ea typeface="BatangChe" pitchFamily="49" charset="-127"/>
              </a:rPr>
              <a:t>ТЕРРИТОРИЯ УСПЕХА</a:t>
            </a:r>
            <a:endParaRPr lang="ru-RU" sz="2800" b="1" i="1" dirty="0">
              <a:latin typeface="BatangChe" pitchFamily="49" charset="-127"/>
              <a:ea typeface="BatangChe" pitchFamily="49" charset="-127"/>
            </a:endParaRPr>
          </a:p>
        </p:txBody>
      </p:sp>
      <p:sp>
        <p:nvSpPr>
          <p:cNvPr id="11" name="Пятиугольник 10"/>
          <p:cNvSpPr/>
          <p:nvPr/>
        </p:nvSpPr>
        <p:spPr>
          <a:xfrm flipH="1">
            <a:off x="2405199" y="4293096"/>
            <a:ext cx="5552519" cy="839802"/>
          </a:xfrm>
          <a:prstGeom prst="homePlat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solidFill>
                  <a:schemeClr val="tx1"/>
                </a:solidFill>
                <a:latin typeface="Times New Roman" pitchFamily="18" charset="0"/>
                <a:cs typeface="Times New Roman" pitchFamily="18" charset="0"/>
              </a:rPr>
              <a:t>     Модуль </a:t>
            </a:r>
            <a:r>
              <a:rPr lang="ru-RU" sz="2400" b="1" dirty="0" smtClean="0">
                <a:solidFill>
                  <a:schemeClr val="tx1"/>
                </a:solidFill>
                <a:latin typeface="Times New Roman" pitchFamily="18" charset="0"/>
                <a:cs typeface="Times New Roman" pitchFamily="18" charset="0"/>
              </a:rPr>
              <a:t>: </a:t>
            </a:r>
            <a:r>
              <a:rPr lang="ru-RU" sz="2400" b="1" dirty="0" smtClean="0">
                <a:solidFill>
                  <a:schemeClr val="tx1"/>
                </a:solidFill>
                <a:latin typeface="Times New Roman" pitchFamily="18" charset="0"/>
                <a:cs typeface="Times New Roman" pitchFamily="18" charset="0"/>
              </a:rPr>
              <a:t>«Я – </a:t>
            </a:r>
            <a:r>
              <a:rPr lang="ru-RU" sz="2400" b="1" dirty="0" err="1" smtClean="0">
                <a:solidFill>
                  <a:schemeClr val="tx1"/>
                </a:solidFill>
                <a:latin typeface="Times New Roman" pitchFamily="18" charset="0"/>
                <a:cs typeface="Times New Roman" pitchFamily="18" charset="0"/>
              </a:rPr>
              <a:t>олимпиадник</a:t>
            </a:r>
            <a:r>
              <a:rPr lang="ru-RU" sz="2400" b="1" dirty="0" smtClean="0">
                <a:solidFill>
                  <a:schemeClr val="tx1"/>
                </a:solidFill>
                <a:latin typeface="Times New Roman" pitchFamily="18" charset="0"/>
                <a:cs typeface="Times New Roman" pitchFamily="18" charset="0"/>
              </a:rPr>
              <a:t>!»</a:t>
            </a:r>
            <a:endParaRPr lang="ru-RU" sz="2400" b="1" dirty="0">
              <a:solidFill>
                <a:schemeClr val="tx1"/>
              </a:solidFill>
              <a:latin typeface="Times New Roman" pitchFamily="18" charset="0"/>
              <a:cs typeface="Times New Roman" pitchFamily="18" charset="0"/>
            </a:endParaRPr>
          </a:p>
        </p:txBody>
      </p:sp>
      <p:sp>
        <p:nvSpPr>
          <p:cNvPr id="12" name="Пятиугольник 11"/>
          <p:cNvSpPr/>
          <p:nvPr/>
        </p:nvSpPr>
        <p:spPr>
          <a:xfrm flipH="1">
            <a:off x="2405199" y="1998873"/>
            <a:ext cx="5568684" cy="839802"/>
          </a:xfrm>
          <a:prstGeom prst="homePlate">
            <a:avLst/>
          </a:prstGeom>
          <a:solidFill>
            <a:srgbClr val="C660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solidFill>
                  <a:schemeClr val="tx1"/>
                </a:solidFill>
                <a:latin typeface="Times New Roman" pitchFamily="18" charset="0"/>
                <a:cs typeface="Times New Roman" pitchFamily="18" charset="0"/>
              </a:rPr>
              <a:t>    Модуль </a:t>
            </a:r>
            <a:r>
              <a:rPr lang="ru-RU" sz="2400" b="1" dirty="0" smtClean="0">
                <a:solidFill>
                  <a:schemeClr val="tx1"/>
                </a:solidFill>
                <a:latin typeface="Times New Roman" pitchFamily="18" charset="0"/>
                <a:cs typeface="Times New Roman" pitchFamily="18" charset="0"/>
              </a:rPr>
              <a:t>: </a:t>
            </a:r>
            <a:r>
              <a:rPr lang="ru-RU" sz="2400" b="1" dirty="0" smtClean="0">
                <a:solidFill>
                  <a:schemeClr val="tx1"/>
                </a:solidFill>
                <a:latin typeface="Times New Roman" pitchFamily="18" charset="0"/>
                <a:cs typeface="Times New Roman" pitchFamily="18" charset="0"/>
              </a:rPr>
              <a:t>«Я – проектировщик!»</a:t>
            </a:r>
            <a:endParaRPr lang="ru-RU" sz="2400" b="1" dirty="0">
              <a:solidFill>
                <a:schemeClr val="tx1"/>
              </a:solidFill>
              <a:latin typeface="Times New Roman" pitchFamily="18" charset="0"/>
              <a:cs typeface="Times New Roman" pitchFamily="18" charset="0"/>
            </a:endParaRPr>
          </a:p>
        </p:txBody>
      </p:sp>
      <p:sp>
        <p:nvSpPr>
          <p:cNvPr id="13" name="Пятиугольник 12"/>
          <p:cNvSpPr/>
          <p:nvPr/>
        </p:nvSpPr>
        <p:spPr>
          <a:xfrm flipH="1">
            <a:off x="2405199" y="3180427"/>
            <a:ext cx="5552520" cy="839802"/>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solidFill>
                  <a:schemeClr val="tx1"/>
                </a:solidFill>
                <a:latin typeface="Times New Roman" pitchFamily="18" charset="0"/>
                <a:cs typeface="Times New Roman" pitchFamily="18" charset="0"/>
              </a:rPr>
              <a:t>    Модуль </a:t>
            </a:r>
            <a:r>
              <a:rPr lang="ru-RU" sz="2400" b="1" dirty="0" smtClean="0">
                <a:solidFill>
                  <a:schemeClr val="tx1"/>
                </a:solidFill>
                <a:latin typeface="Times New Roman" pitchFamily="18" charset="0"/>
                <a:cs typeface="Times New Roman" pitchFamily="18" charset="0"/>
              </a:rPr>
              <a:t>: </a:t>
            </a:r>
            <a:r>
              <a:rPr lang="ru-RU" sz="2400" b="1" dirty="0" smtClean="0">
                <a:solidFill>
                  <a:schemeClr val="tx1"/>
                </a:solidFill>
                <a:latin typeface="Times New Roman" pitchFamily="18" charset="0"/>
                <a:cs typeface="Times New Roman" pitchFamily="18" charset="0"/>
              </a:rPr>
              <a:t>«Я – исследователь!»</a:t>
            </a:r>
            <a:endParaRPr lang="ru-RU" sz="2400" b="1" dirty="0">
              <a:solidFill>
                <a:schemeClr val="tx1"/>
              </a:solidFill>
              <a:latin typeface="Times New Roman" pitchFamily="18" charset="0"/>
              <a:cs typeface="Times New Roman" pitchFamily="18" charset="0"/>
            </a:endParaRPr>
          </a:p>
        </p:txBody>
      </p:sp>
      <p:sp>
        <p:nvSpPr>
          <p:cNvPr id="14" name="Пятиугольник 13"/>
          <p:cNvSpPr/>
          <p:nvPr/>
        </p:nvSpPr>
        <p:spPr>
          <a:xfrm flipH="1">
            <a:off x="2481398" y="5440711"/>
            <a:ext cx="5400119" cy="839802"/>
          </a:xfrm>
          <a:prstGeom prst="homePlate">
            <a:avLst/>
          </a:prstGeom>
          <a:solidFill>
            <a:srgbClr val="E2A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solidFill>
                  <a:schemeClr val="tx1"/>
                </a:solidFill>
                <a:latin typeface="Times New Roman" pitchFamily="18" charset="0"/>
                <a:cs typeface="Times New Roman" pitchFamily="18" charset="0"/>
              </a:rPr>
              <a:t>     Модуль </a:t>
            </a:r>
            <a:r>
              <a:rPr lang="ru-RU" sz="2400" b="1" dirty="0" smtClean="0">
                <a:solidFill>
                  <a:schemeClr val="tx1"/>
                </a:solidFill>
                <a:latin typeface="Times New Roman" pitchFamily="18" charset="0"/>
                <a:cs typeface="Times New Roman" pitchFamily="18" charset="0"/>
              </a:rPr>
              <a:t>: </a:t>
            </a:r>
            <a:r>
              <a:rPr lang="ru-RU" sz="2400" b="1" dirty="0" smtClean="0">
                <a:solidFill>
                  <a:schemeClr val="tx1"/>
                </a:solidFill>
                <a:latin typeface="Times New Roman" pitchFamily="18" charset="0"/>
                <a:cs typeface="Times New Roman" pitchFamily="18" charset="0"/>
              </a:rPr>
              <a:t>«Мы - команда!»</a:t>
            </a:r>
            <a:endParaRPr lang="ru-RU" sz="2400" b="1" dirty="0">
              <a:solidFill>
                <a:schemeClr val="tx1"/>
              </a:solidFill>
              <a:latin typeface="Times New Roman" pitchFamily="18" charset="0"/>
              <a:cs typeface="Times New Roman" pitchFamily="18" charset="0"/>
            </a:endParaRPr>
          </a:p>
        </p:txBody>
      </p:sp>
      <p:pic>
        <p:nvPicPr>
          <p:cNvPr id="15" name="Picture 2" descr="C:\Users\LordVader\Dropbox\Презентация\Модернизации\МОДЕРНИЗАЦИЯ ИНФРАСТРУКТУРЫ.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188641"/>
            <a:ext cx="2439808" cy="181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Прямоугольник 15"/>
          <p:cNvSpPr/>
          <p:nvPr/>
        </p:nvSpPr>
        <p:spPr>
          <a:xfrm>
            <a:off x="2086794" y="854466"/>
            <a:ext cx="5472449" cy="830997"/>
          </a:xfrm>
          <a:prstGeom prst="rect">
            <a:avLst/>
          </a:prstGeom>
        </p:spPr>
        <p:txBody>
          <a:bodyPr wrap="square">
            <a:spAutoFit/>
          </a:bodyPr>
          <a:lstStyle/>
          <a:p>
            <a:r>
              <a:rPr lang="ru-RU" sz="1600" dirty="0">
                <a:latin typeface="Times New Roman" pitchFamily="18" charset="0"/>
                <a:cs typeface="Times New Roman" pitchFamily="18" charset="0"/>
              </a:rPr>
              <a:t>Технология </a:t>
            </a:r>
            <a:r>
              <a:rPr lang="ru-RU" sz="1600" b="1" dirty="0">
                <a:latin typeface="Times New Roman" pitchFamily="18" charset="0"/>
                <a:cs typeface="Times New Roman" pitchFamily="18" charset="0"/>
              </a:rPr>
              <a:t>модульного</a:t>
            </a:r>
            <a:r>
              <a:rPr lang="ru-RU" sz="1600" dirty="0">
                <a:latin typeface="Times New Roman" pitchFamily="18" charset="0"/>
                <a:cs typeface="Times New Roman" pitchFamily="18" charset="0"/>
              </a:rPr>
              <a:t> обучения позволяет гибко наполнять содержание программы. Выстраивать индивидуальные маршруты участникам.</a:t>
            </a:r>
          </a:p>
        </p:txBody>
      </p:sp>
    </p:spTree>
    <p:extLst>
      <p:ext uri="{BB962C8B-B14F-4D97-AF65-F5344CB8AC3E}">
        <p14:creationId xmlns:p14="http://schemas.microsoft.com/office/powerpoint/2010/main" val="4053192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404664"/>
            <a:ext cx="7416824" cy="523220"/>
          </a:xfrm>
          <a:prstGeom prst="rect">
            <a:avLst/>
          </a:prstGeom>
          <a:noFill/>
        </p:spPr>
        <p:txBody>
          <a:bodyPr wrap="square" rtlCol="0">
            <a:spAutoFit/>
          </a:bodyPr>
          <a:lstStyle/>
          <a:p>
            <a:pPr algn="ctr"/>
            <a:r>
              <a:rPr lang="ru-RU" sz="2800" b="1" dirty="0">
                <a:latin typeface="Times New Roman" pitchFamily="18" charset="0"/>
                <a:cs typeface="Times New Roman" pitchFamily="18" charset="0"/>
              </a:rPr>
              <a:t>Ожидаемые результаты</a:t>
            </a:r>
            <a:endParaRPr lang="ru-RU" sz="2800" dirty="0">
              <a:latin typeface="Times New Roman" pitchFamily="18" charset="0"/>
              <a:cs typeface="Times New Roman" pitchFamily="18" charset="0"/>
            </a:endParaRPr>
          </a:p>
        </p:txBody>
      </p:sp>
      <p:sp>
        <p:nvSpPr>
          <p:cNvPr id="5" name="TextBox 4"/>
          <p:cNvSpPr txBox="1"/>
          <p:nvPr/>
        </p:nvSpPr>
        <p:spPr>
          <a:xfrm>
            <a:off x="395536" y="1268760"/>
            <a:ext cx="8280920" cy="5262979"/>
          </a:xfrm>
          <a:prstGeom prst="rect">
            <a:avLst/>
          </a:prstGeom>
          <a:noFill/>
        </p:spPr>
        <p:txBody>
          <a:bodyPr wrap="square" rtlCol="0">
            <a:spAutoFit/>
          </a:bodyPr>
          <a:lstStyle/>
          <a:p>
            <a:pPr marL="342900" indent="-342900">
              <a:buFont typeface="Arial" pitchFamily="34" charset="0"/>
              <a:buChar char="•"/>
            </a:pPr>
            <a:r>
              <a:rPr lang="ru-RU" sz="2400" dirty="0" smtClean="0">
                <a:latin typeface="Times New Roman" pitchFamily="18" charset="0"/>
                <a:cs typeface="Times New Roman" pitchFamily="18" charset="0"/>
              </a:rPr>
              <a:t>Новые формы </a:t>
            </a:r>
            <a:r>
              <a:rPr lang="ru-RU" sz="2400" dirty="0">
                <a:latin typeface="Times New Roman" pitchFamily="18" charset="0"/>
                <a:cs typeface="Times New Roman" pitchFamily="18" charset="0"/>
              </a:rPr>
              <a:t>интеграции, коммуникации и взаимодействия в городской образовательной </a:t>
            </a:r>
            <a:r>
              <a:rPr lang="ru-RU" sz="2400" dirty="0" smtClean="0">
                <a:latin typeface="Times New Roman" pitchFamily="18" charset="0"/>
                <a:cs typeface="Times New Roman" pitchFamily="18" charset="0"/>
              </a:rPr>
              <a:t>среде</a:t>
            </a:r>
          </a:p>
          <a:p>
            <a:pPr marL="342900" indent="-342900">
              <a:buFont typeface="Arial" pitchFamily="34" charset="0"/>
              <a:buChar char="•"/>
            </a:pPr>
            <a:r>
              <a:rPr lang="ru-RU" sz="2400" dirty="0" smtClean="0">
                <a:latin typeface="Times New Roman" pitchFamily="18" charset="0"/>
                <a:cs typeface="Times New Roman" pitchFamily="18" charset="0"/>
              </a:rPr>
              <a:t>Создание сетевой городской летней интенсивной школы (профильных отрядов в ОУ) </a:t>
            </a:r>
            <a:r>
              <a:rPr lang="ru-RU" sz="2400" dirty="0">
                <a:latin typeface="Times New Roman" pitchFamily="18" charset="0"/>
                <a:cs typeface="Times New Roman" pitchFamily="18" charset="0"/>
              </a:rPr>
              <a:t>для </a:t>
            </a:r>
            <a:r>
              <a:rPr lang="ru-RU" sz="2400" dirty="0" smtClean="0">
                <a:latin typeface="Times New Roman" pitchFamily="18" charset="0"/>
                <a:cs typeface="Times New Roman" pitchFamily="18" charset="0"/>
              </a:rPr>
              <a:t>высокомотивированных </a:t>
            </a:r>
            <a:r>
              <a:rPr lang="ru-RU" sz="2400" dirty="0">
                <a:latin typeface="Times New Roman" pitchFamily="18" charset="0"/>
                <a:cs typeface="Times New Roman" pitchFamily="18" charset="0"/>
              </a:rPr>
              <a:t>школьников </a:t>
            </a:r>
            <a:r>
              <a:rPr lang="ru-RU" sz="2400" dirty="0" smtClean="0">
                <a:latin typeface="Times New Roman" pitchFamily="18" charset="0"/>
                <a:cs typeface="Times New Roman" pitchFamily="18" charset="0"/>
              </a:rPr>
              <a:t>города</a:t>
            </a:r>
          </a:p>
          <a:p>
            <a:pPr marL="342900" indent="-342900">
              <a:buFont typeface="Arial" pitchFamily="34" charset="0"/>
              <a:buChar char="•"/>
            </a:pPr>
            <a:r>
              <a:rPr lang="ru-RU" sz="2400" dirty="0" smtClean="0">
                <a:latin typeface="Times New Roman" pitchFamily="18" charset="0"/>
                <a:cs typeface="Times New Roman" pitchFamily="18" charset="0"/>
              </a:rPr>
              <a:t>Повышение </a:t>
            </a:r>
            <a:r>
              <a:rPr lang="ru-RU" sz="2400" dirty="0">
                <a:latin typeface="Times New Roman" pitchFamily="18" charset="0"/>
                <a:cs typeface="Times New Roman" pitchFamily="18" charset="0"/>
              </a:rPr>
              <a:t>уровня мотивации к целенаправленной работе с одарёнными учащимися, развитие профессиональной компетентности педагогов, успешно работающих с одарёнными </a:t>
            </a:r>
            <a:r>
              <a:rPr lang="ru-RU" sz="2400" dirty="0" smtClean="0">
                <a:latin typeface="Times New Roman" pitchFamily="18" charset="0"/>
                <a:cs typeface="Times New Roman" pitchFamily="18" charset="0"/>
              </a:rPr>
              <a:t>детьми</a:t>
            </a:r>
          </a:p>
          <a:p>
            <a:pPr marL="342900" indent="-342900">
              <a:buFont typeface="Arial" pitchFamily="34" charset="0"/>
              <a:buChar char="•"/>
            </a:pPr>
            <a:r>
              <a:rPr lang="ru-RU" sz="2400" dirty="0">
                <a:latin typeface="Times New Roman" pitchFamily="18" charset="0"/>
                <a:cs typeface="Times New Roman" pitchFamily="18" charset="0"/>
              </a:rPr>
              <a:t> Разработка индивидуальных маршрутов </a:t>
            </a:r>
            <a:r>
              <a:rPr lang="ru-RU" sz="2400" dirty="0" smtClean="0">
                <a:latin typeface="Times New Roman" pitchFamily="18" charset="0"/>
                <a:cs typeface="Times New Roman" pitchFamily="18" charset="0"/>
              </a:rPr>
              <a:t>(ИОП) развития </a:t>
            </a:r>
            <a:r>
              <a:rPr lang="ru-RU" sz="2400" dirty="0">
                <a:latin typeface="Times New Roman" pitchFamily="18" charset="0"/>
                <a:cs typeface="Times New Roman" pitchFamily="18" charset="0"/>
              </a:rPr>
              <a:t>одаренных </a:t>
            </a:r>
            <a:r>
              <a:rPr lang="ru-RU" sz="2400" dirty="0" smtClean="0">
                <a:latin typeface="Times New Roman" pitchFamily="18" charset="0"/>
                <a:cs typeface="Times New Roman" pitchFamily="18" charset="0"/>
              </a:rPr>
              <a:t>детей</a:t>
            </a:r>
          </a:p>
          <a:p>
            <a:pPr marL="342900" lvl="0" indent="-342900">
              <a:buFont typeface="Arial" pitchFamily="34" charset="0"/>
              <a:buChar char="•"/>
            </a:pPr>
            <a:r>
              <a:rPr lang="ru-RU" sz="2400" dirty="0">
                <a:latin typeface="Times New Roman" pitchFamily="18" charset="0"/>
                <a:cs typeface="Times New Roman" pitchFamily="18" charset="0"/>
              </a:rPr>
              <a:t>развитие профессиональных и </a:t>
            </a:r>
            <a:r>
              <a:rPr lang="ru-RU" sz="2400" dirty="0" err="1">
                <a:latin typeface="Times New Roman" pitchFamily="18" charset="0"/>
                <a:cs typeface="Times New Roman" pitchFamily="18" charset="0"/>
              </a:rPr>
              <a:t>метапредметных</a:t>
            </a:r>
            <a:r>
              <a:rPr lang="ru-RU" sz="2400" dirty="0">
                <a:latin typeface="Times New Roman" pitchFamily="18" charset="0"/>
                <a:cs typeface="Times New Roman" pitchFamily="18" charset="0"/>
              </a:rPr>
              <a:t> компетентностей педагогов, успешно работающих с одарёнными школьниками.</a:t>
            </a:r>
          </a:p>
        </p:txBody>
      </p:sp>
    </p:spTree>
    <p:extLst>
      <p:ext uri="{BB962C8B-B14F-4D97-AF65-F5344CB8AC3E}">
        <p14:creationId xmlns:p14="http://schemas.microsoft.com/office/powerpoint/2010/main" val="2662605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09"/>
          <p:cNvSpPr txBox="1">
            <a:spLocks/>
          </p:cNvSpPr>
          <p:nvPr/>
        </p:nvSpPr>
        <p:spPr>
          <a:xfrm>
            <a:off x="257175" y="1441318"/>
            <a:ext cx="4044820" cy="864095"/>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200" b="1" i="0" u="none" strike="noStrike" cap="none">
                <a:solidFill>
                  <a:srgbClr val="5077A6"/>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pPr>
              <a:buSzPct val="25000"/>
            </a:pPr>
            <a:r>
              <a:rPr lang="ru-RU" sz="2800" b="0" dirty="0" smtClean="0"/>
              <a:t>КЛЮЧЕВОЕ ИЗМЕНЕНИЕ</a:t>
            </a:r>
          </a:p>
          <a:p>
            <a:pPr>
              <a:buSzPct val="25000"/>
            </a:pPr>
            <a:r>
              <a:rPr lang="ru-RU" sz="2800" b="0" dirty="0" smtClean="0">
                <a:solidFill>
                  <a:srgbClr val="DD8F3A"/>
                </a:solidFill>
              </a:rPr>
              <a:t>КРАЕВОЙ </a:t>
            </a:r>
            <a:br>
              <a:rPr lang="ru-RU" sz="2800" b="0" dirty="0" smtClean="0">
                <a:solidFill>
                  <a:srgbClr val="DD8F3A"/>
                </a:solidFill>
              </a:rPr>
            </a:br>
            <a:r>
              <a:rPr lang="ru-RU" sz="2800" b="0" dirty="0" smtClean="0">
                <a:solidFill>
                  <a:srgbClr val="DD8F3A"/>
                </a:solidFill>
              </a:rPr>
              <a:t>СИСТЕМЫ ОБРАЗОВАНИЯ</a:t>
            </a:r>
            <a:endParaRPr lang="ru-RU" sz="2800" b="0" dirty="0">
              <a:solidFill>
                <a:srgbClr val="DD8F3A"/>
              </a:solidFill>
            </a:endParaRPr>
          </a:p>
        </p:txBody>
      </p:sp>
      <p:sp>
        <p:nvSpPr>
          <p:cNvPr id="2" name="Прямоугольник 1"/>
          <p:cNvSpPr/>
          <p:nvPr>
            <p:custDataLst>
              <p:custData r:id="rId1"/>
            </p:custDataLst>
          </p:nvPr>
        </p:nvSpPr>
        <p:spPr>
          <a:xfrm>
            <a:off x="4382677" y="-3"/>
            <a:ext cx="4761323" cy="6499413"/>
          </a:xfrm>
          <a:custGeom>
            <a:avLst/>
            <a:gdLst>
              <a:gd name="connsiteX0" fmla="*/ 0 w 4966447"/>
              <a:gd name="connsiteY0" fmla="*/ 0 h 6858000"/>
              <a:gd name="connsiteX1" fmla="*/ 4966447 w 4966447"/>
              <a:gd name="connsiteY1" fmla="*/ 0 h 6858000"/>
              <a:gd name="connsiteX2" fmla="*/ 4966447 w 4966447"/>
              <a:gd name="connsiteY2" fmla="*/ 6858000 h 6858000"/>
              <a:gd name="connsiteX3" fmla="*/ 0 w 4966447"/>
              <a:gd name="connsiteY3" fmla="*/ 6858000 h 6858000"/>
              <a:gd name="connsiteX4" fmla="*/ 0 w 4966447"/>
              <a:gd name="connsiteY4" fmla="*/ 0 h 6858000"/>
              <a:gd name="connsiteX0" fmla="*/ 0 w 4966447"/>
              <a:gd name="connsiteY0" fmla="*/ 0 h 6858000"/>
              <a:gd name="connsiteX1" fmla="*/ 4966447 w 4966447"/>
              <a:gd name="connsiteY1" fmla="*/ 0 h 6858000"/>
              <a:gd name="connsiteX2" fmla="*/ 4966447 w 4966447"/>
              <a:gd name="connsiteY2" fmla="*/ 6858000 h 6858000"/>
              <a:gd name="connsiteX3" fmla="*/ 2106706 w 4966447"/>
              <a:gd name="connsiteY3" fmla="*/ 6858000 h 6858000"/>
              <a:gd name="connsiteX4" fmla="*/ 0 w 4966447"/>
              <a:gd name="connsiteY4" fmla="*/ 0 h 6858000"/>
              <a:gd name="connsiteX0" fmla="*/ 0 w 4966447"/>
              <a:gd name="connsiteY0" fmla="*/ 0 h 6858000"/>
              <a:gd name="connsiteX1" fmla="*/ 4966447 w 4966447"/>
              <a:gd name="connsiteY1" fmla="*/ 0 h 6858000"/>
              <a:gd name="connsiteX2" fmla="*/ 4966447 w 4966447"/>
              <a:gd name="connsiteY2" fmla="*/ 6858000 h 6858000"/>
              <a:gd name="connsiteX3" fmla="*/ 1649506 w 4966447"/>
              <a:gd name="connsiteY3" fmla="*/ 6822142 h 6858000"/>
              <a:gd name="connsiteX4" fmla="*/ 0 w 4966447"/>
              <a:gd name="connsiteY4" fmla="*/ 0 h 6858000"/>
              <a:gd name="connsiteX0" fmla="*/ 0 w 4966447"/>
              <a:gd name="connsiteY0" fmla="*/ 0 h 6858000"/>
              <a:gd name="connsiteX1" fmla="*/ 4966447 w 4966447"/>
              <a:gd name="connsiteY1" fmla="*/ 0 h 6858000"/>
              <a:gd name="connsiteX2" fmla="*/ 4966447 w 4966447"/>
              <a:gd name="connsiteY2" fmla="*/ 6858000 h 6858000"/>
              <a:gd name="connsiteX3" fmla="*/ 1353671 w 4966447"/>
              <a:gd name="connsiteY3" fmla="*/ 6858000 h 6858000"/>
              <a:gd name="connsiteX4" fmla="*/ 0 w 4966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6447" h="6858000">
                <a:moveTo>
                  <a:pt x="0" y="0"/>
                </a:moveTo>
                <a:lnTo>
                  <a:pt x="4966447" y="0"/>
                </a:lnTo>
                <a:lnTo>
                  <a:pt x="4966447" y="6858000"/>
                </a:lnTo>
                <a:lnTo>
                  <a:pt x="1353671" y="6858000"/>
                </a:lnTo>
                <a:lnTo>
                  <a:pt x="0" y="0"/>
                </a:lnTo>
                <a:close/>
              </a:path>
            </a:pathLst>
          </a:custGeom>
          <a:blipFill dpi="0" rotWithShape="1">
            <a:blip r:embed="rId3"/>
            <a:srcRect/>
            <a:tile tx="-2203450" ty="-12700" sx="74000" sy="7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5" name="Прямоугольник 54"/>
          <p:cNvSpPr/>
          <p:nvPr/>
        </p:nvSpPr>
        <p:spPr>
          <a:xfrm>
            <a:off x="257175" y="4488464"/>
            <a:ext cx="5731626" cy="1319915"/>
          </a:xfrm>
          <a:prstGeom prst="rect">
            <a:avLst/>
          </a:prstGeom>
          <a:ln w="12700">
            <a:miter lim="400000"/>
          </a:ln>
        </p:spPr>
        <p:txBody>
          <a:bodyPr lIns="50800" tIns="50800" rIns="50800" bIns="50800" anchor="t">
            <a:noAutofit/>
          </a:bodyPr>
          <a:lstStyle/>
          <a:p>
            <a:pPr marL="93663" defTabSz="335350"/>
            <a:r>
              <a:rPr lang="ru-RU" sz="2400" dirty="0" smtClean="0">
                <a:latin typeface="+mn-lt"/>
                <a:ea typeface="Helvetica Light"/>
                <a:cs typeface="Helvetica Light"/>
                <a:sym typeface="Helvetica Light"/>
              </a:rPr>
              <a:t>Планирование и </a:t>
            </a:r>
            <a:r>
              <a:rPr lang="ru-RU" sz="2400" dirty="0">
                <a:latin typeface="+mn-lt"/>
                <a:ea typeface="Helvetica Light"/>
                <a:cs typeface="Helvetica Light"/>
                <a:sym typeface="Helvetica Light"/>
              </a:rPr>
              <a:t>достижение </a:t>
            </a:r>
            <a:r>
              <a:rPr lang="ru-RU" sz="2400" dirty="0" smtClean="0">
                <a:latin typeface="+mn-lt"/>
                <a:ea typeface="Helvetica Light"/>
                <a:cs typeface="Helvetica Light"/>
                <a:sym typeface="Helvetica Light"/>
              </a:rPr>
              <a:t/>
            </a:r>
            <a:br>
              <a:rPr lang="ru-RU" sz="2400" dirty="0" smtClean="0">
                <a:latin typeface="+mn-lt"/>
                <a:ea typeface="Helvetica Light"/>
                <a:cs typeface="Helvetica Light"/>
                <a:sym typeface="Helvetica Light"/>
              </a:rPr>
            </a:br>
            <a:r>
              <a:rPr lang="ru-RU" sz="2400" dirty="0" smtClean="0">
                <a:latin typeface="+mn-lt"/>
                <a:ea typeface="Helvetica Light"/>
                <a:cs typeface="Helvetica Light"/>
                <a:sym typeface="Helvetica Light"/>
              </a:rPr>
              <a:t>образовательных результатов</a:t>
            </a:r>
            <a:br>
              <a:rPr lang="ru-RU" sz="2400" dirty="0" smtClean="0">
                <a:latin typeface="+mn-lt"/>
                <a:ea typeface="Helvetica Light"/>
                <a:cs typeface="Helvetica Light"/>
                <a:sym typeface="Helvetica Light"/>
              </a:rPr>
            </a:br>
            <a:r>
              <a:rPr lang="ru-RU" sz="2400" dirty="0" smtClean="0">
                <a:latin typeface="+mn-lt"/>
                <a:ea typeface="Helvetica Light"/>
                <a:cs typeface="Helvetica Light"/>
                <a:sym typeface="Helvetica Light"/>
              </a:rPr>
              <a:t>в </a:t>
            </a:r>
            <a:r>
              <a:rPr lang="ru-RU" sz="2400" dirty="0">
                <a:solidFill>
                  <a:srgbClr val="5077A6"/>
                </a:solidFill>
                <a:latin typeface="+mn-lt"/>
                <a:ea typeface="Helvetica Light"/>
                <a:cs typeface="Helvetica Light"/>
                <a:sym typeface="Helvetica Light"/>
              </a:rPr>
              <a:t>НОВОЙ </a:t>
            </a:r>
            <a:r>
              <a:rPr lang="ru-RU" sz="2400" dirty="0" smtClean="0">
                <a:solidFill>
                  <a:srgbClr val="5077A6"/>
                </a:solidFill>
                <a:latin typeface="+mn-lt"/>
                <a:ea typeface="Helvetica Light"/>
                <a:cs typeface="Helvetica Light"/>
                <a:sym typeface="Helvetica Light"/>
              </a:rPr>
              <a:t>образовательной </a:t>
            </a:r>
            <a:r>
              <a:rPr lang="ru-RU" sz="2400" dirty="0">
                <a:solidFill>
                  <a:srgbClr val="5077A6"/>
                </a:solidFill>
                <a:latin typeface="+mn-lt"/>
                <a:ea typeface="Helvetica Light"/>
                <a:cs typeface="Helvetica Light"/>
                <a:sym typeface="Helvetica Light"/>
              </a:rPr>
              <a:t>среде</a:t>
            </a:r>
          </a:p>
        </p:txBody>
      </p:sp>
    </p:spTree>
    <p:extLst>
      <p:ext uri="{BB962C8B-B14F-4D97-AF65-F5344CB8AC3E}">
        <p14:creationId xmlns:p14="http://schemas.microsoft.com/office/powerpoint/2010/main" val="978682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BEBA8EAE-BF5A-486C-A8C5-ECC9F3942E4B}">
                <a14:imgProps xmlns:a14="http://schemas.microsoft.com/office/drawing/2010/main">
                  <a14:imgLayer r:embed="rId3">
                    <a14:imgEffect>
                      <a14:backgroundRemoval t="3817" b="99542" l="1538" r="100000">
                        <a14:foregroundMark x1="31231" y1="17710" x2="52462" y2="11908"/>
                        <a14:foregroundMark x1="29692" y1="61527" x2="48462" y2="73893"/>
                      </a14:backgroundRemoval>
                    </a14:imgEffect>
                  </a14:imgLayer>
                </a14:imgProps>
              </a:ext>
              <a:ext uri="{28A0092B-C50C-407E-A947-70E740481C1C}">
                <a14:useLocalDpi xmlns:a14="http://schemas.microsoft.com/office/drawing/2010/main" val="0"/>
              </a:ext>
            </a:extLst>
          </a:blip>
          <a:stretch>
            <a:fillRect/>
          </a:stretch>
        </p:blipFill>
        <p:spPr>
          <a:xfrm>
            <a:off x="7336351" y="-75384"/>
            <a:ext cx="1632862" cy="1645422"/>
          </a:xfrm>
          <a:prstGeom prst="rect">
            <a:avLst/>
          </a:prstGeom>
        </p:spPr>
      </p:pic>
      <p:sp>
        <p:nvSpPr>
          <p:cNvPr id="8" name="Shape 109"/>
          <p:cNvSpPr txBox="1">
            <a:spLocks/>
          </p:cNvSpPr>
          <p:nvPr/>
        </p:nvSpPr>
        <p:spPr>
          <a:xfrm>
            <a:off x="257175" y="1310685"/>
            <a:ext cx="4044820" cy="546102"/>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200" b="1" i="0" u="none" strike="noStrike" cap="none">
                <a:solidFill>
                  <a:srgbClr val="5077A6"/>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pPr>
              <a:buSzPct val="25000"/>
            </a:pPr>
            <a:r>
              <a:rPr lang="ru-RU" sz="2800" b="0" dirty="0" smtClean="0"/>
              <a:t>ОДАРЕННЫЕ ДЕТИ</a:t>
            </a:r>
            <a:endParaRPr lang="ru-RU" sz="2800" b="0" dirty="0"/>
          </a:p>
        </p:txBody>
      </p:sp>
      <p:sp>
        <p:nvSpPr>
          <p:cNvPr id="9" name="Текст 3"/>
          <p:cNvSpPr>
            <a:spLocks noGrp="1"/>
          </p:cNvSpPr>
          <p:nvPr>
            <p:ph idx="1"/>
          </p:nvPr>
        </p:nvSpPr>
        <p:spPr>
          <a:xfrm>
            <a:off x="257174" y="1713983"/>
            <a:ext cx="8628063" cy="671936"/>
          </a:xfrm>
        </p:spPr>
        <p:txBody>
          <a:bodyPr anchor="t">
            <a:noAutofit/>
          </a:bodyPr>
          <a:lstStyle/>
          <a:p>
            <a:pPr marL="0" indent="0">
              <a:spcBef>
                <a:spcPts val="0"/>
              </a:spcBef>
              <a:buNone/>
            </a:pPr>
            <a:r>
              <a:rPr lang="ru-RU" sz="2400" dirty="0" smtClean="0">
                <a:solidFill>
                  <a:srgbClr val="DD8F3A"/>
                </a:solidFill>
                <a:latin typeface="+mn-lt"/>
              </a:rPr>
              <a:t>ВСЕРОССИЙСКАЯ ОЛИМПИАДА ШКОЛЬНИКОВ</a:t>
            </a:r>
            <a:endParaRPr lang="ru-RU" sz="1800" dirty="0">
              <a:latin typeface="+mn-lt"/>
            </a:endParaRPr>
          </a:p>
        </p:txBody>
      </p:sp>
      <p:sp>
        <p:nvSpPr>
          <p:cNvPr id="12" name="Прямоугольник 11"/>
          <p:cNvSpPr/>
          <p:nvPr/>
        </p:nvSpPr>
        <p:spPr>
          <a:xfrm>
            <a:off x="4432049" y="2385919"/>
            <a:ext cx="4273411" cy="422595"/>
          </a:xfrm>
          <a:prstGeom prst="rect">
            <a:avLst/>
          </a:prstGeom>
          <a:ln w="12700">
            <a:miter lim="400000"/>
          </a:ln>
        </p:spPr>
        <p:txBody>
          <a:bodyPr lIns="50800" tIns="50800" rIns="50800" bIns="50800" anchor="t">
            <a:noAutofit/>
          </a:bodyPr>
          <a:lstStyle/>
          <a:p>
            <a:pPr defTabSz="335350">
              <a:spcBef>
                <a:spcPts val="2397"/>
              </a:spcBef>
              <a:buSzPct val="75000"/>
            </a:pPr>
            <a:r>
              <a:rPr lang="ru-RU" sz="1800" b="1" dirty="0" smtClean="0"/>
              <a:t>ОЖИДАЕМЫЕ РЕЗУЛЬТАТЫ:</a:t>
            </a:r>
            <a:endParaRPr lang="ru-RU" sz="1800" b="1" dirty="0"/>
          </a:p>
        </p:txBody>
      </p:sp>
      <p:sp>
        <p:nvSpPr>
          <p:cNvPr id="14" name="Прямоугольник 13"/>
          <p:cNvSpPr/>
          <p:nvPr/>
        </p:nvSpPr>
        <p:spPr>
          <a:xfrm>
            <a:off x="9564170" y="2997024"/>
            <a:ext cx="3489120" cy="1329693"/>
          </a:xfrm>
          <a:prstGeom prst="rect">
            <a:avLst/>
          </a:prstGeom>
          <a:ln w="12700">
            <a:miter lim="400000"/>
          </a:ln>
        </p:spPr>
        <p:txBody>
          <a:bodyPr lIns="50800" tIns="50800" rIns="50800" bIns="50800" anchor="ctr">
            <a:noAutofit/>
          </a:bodyPr>
          <a:lstStyle/>
          <a:p>
            <a:pPr defTabSz="335350">
              <a:spcBef>
                <a:spcPts val="2397"/>
              </a:spcBef>
              <a:buSzPct val="75000"/>
            </a:pPr>
            <a:endParaRPr lang="ru-RU" sz="1800" dirty="0">
              <a:sym typeface="Helvetica"/>
            </a:endParaRPr>
          </a:p>
        </p:txBody>
      </p:sp>
      <p:sp>
        <p:nvSpPr>
          <p:cNvPr id="22" name="Прямоугольник 21"/>
          <p:cNvSpPr/>
          <p:nvPr/>
        </p:nvSpPr>
        <p:spPr>
          <a:xfrm>
            <a:off x="300533" y="2801949"/>
            <a:ext cx="3747592" cy="1295741"/>
          </a:xfrm>
          <a:prstGeom prst="rect">
            <a:avLst/>
          </a:prstGeom>
          <a:solidFill>
            <a:srgbClr val="5077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r>
              <a:rPr lang="ru-RU" sz="1800" dirty="0" smtClean="0">
                <a:solidFill>
                  <a:schemeClr val="tx1"/>
                </a:solidFill>
                <a:latin typeface="Arial" panose="020B0604020202020204" pitchFamily="34" charset="0"/>
                <a:cs typeface="Arial" panose="020B0604020202020204" pitchFamily="34" charset="0"/>
              </a:rPr>
              <a:t>создать сетевое </a:t>
            </a:r>
            <a:br>
              <a:rPr lang="ru-RU" sz="1800" dirty="0" smtClean="0">
                <a:solidFill>
                  <a:schemeClr val="tx1"/>
                </a:solidFill>
                <a:latin typeface="Arial" panose="020B0604020202020204" pitchFamily="34" charset="0"/>
                <a:cs typeface="Arial" panose="020B0604020202020204" pitchFamily="34" charset="0"/>
              </a:rPr>
            </a:br>
            <a:r>
              <a:rPr lang="ru-RU" sz="1800" dirty="0" smtClean="0">
                <a:solidFill>
                  <a:schemeClr val="tx1"/>
                </a:solidFill>
                <a:latin typeface="Arial" panose="020B0604020202020204" pitchFamily="34" charset="0"/>
                <a:cs typeface="Arial" panose="020B0604020202020204" pitchFamily="34" charset="0"/>
              </a:rPr>
              <a:t>методическое объединение </a:t>
            </a:r>
            <a:r>
              <a:rPr lang="ru-RU" sz="1800" dirty="0">
                <a:solidFill>
                  <a:schemeClr val="tx1"/>
                </a:solidFill>
                <a:latin typeface="Arial" panose="020B0604020202020204" pitchFamily="34" charset="0"/>
                <a:cs typeface="Arial" panose="020B0604020202020204" pitchFamily="34" charset="0"/>
              </a:rPr>
              <a:t>учителей, работающих </a:t>
            </a:r>
            <a:r>
              <a:rPr lang="ru-RU" sz="1800" dirty="0" smtClean="0">
                <a:solidFill>
                  <a:schemeClr val="tx1"/>
                </a:solidFill>
                <a:latin typeface="Arial" panose="020B0604020202020204" pitchFamily="34" charset="0"/>
                <a:cs typeface="Arial" panose="020B0604020202020204" pitchFamily="34" charset="0"/>
              </a:rPr>
              <a:t/>
            </a:r>
            <a:br>
              <a:rPr lang="ru-RU" sz="1800" dirty="0" smtClean="0">
                <a:solidFill>
                  <a:schemeClr val="tx1"/>
                </a:solidFill>
                <a:latin typeface="Arial" panose="020B0604020202020204" pitchFamily="34" charset="0"/>
                <a:cs typeface="Arial" panose="020B0604020202020204" pitchFamily="34" charset="0"/>
              </a:rPr>
            </a:br>
            <a:r>
              <a:rPr lang="ru-RU" sz="1800" dirty="0" smtClean="0">
                <a:solidFill>
                  <a:schemeClr val="tx1"/>
                </a:solidFill>
                <a:latin typeface="Arial" panose="020B0604020202020204" pitchFamily="34" charset="0"/>
                <a:cs typeface="Arial" panose="020B0604020202020204" pitchFamily="34" charset="0"/>
              </a:rPr>
              <a:t>с </a:t>
            </a:r>
            <a:r>
              <a:rPr lang="ru-RU" sz="1800" dirty="0">
                <a:solidFill>
                  <a:schemeClr val="tx1"/>
                </a:solidFill>
                <a:latin typeface="Arial" panose="020B0604020202020204" pitchFamily="34" charset="0"/>
                <a:cs typeface="Arial" panose="020B0604020202020204" pitchFamily="34" charset="0"/>
              </a:rPr>
              <a:t>одаренными </a:t>
            </a:r>
            <a:r>
              <a:rPr lang="ru-RU" sz="1800" dirty="0" smtClean="0">
                <a:solidFill>
                  <a:schemeClr val="tx1"/>
                </a:solidFill>
                <a:latin typeface="Arial" panose="020B0604020202020204" pitchFamily="34" charset="0"/>
                <a:cs typeface="Arial" panose="020B0604020202020204" pitchFamily="34" charset="0"/>
              </a:rPr>
              <a:t>детьми</a:t>
            </a:r>
            <a:endParaRPr lang="ru-RU" sz="1800" dirty="0">
              <a:solidFill>
                <a:schemeClr val="tx1"/>
              </a:solidFill>
            </a:endParaRPr>
          </a:p>
        </p:txBody>
      </p:sp>
      <p:sp>
        <p:nvSpPr>
          <p:cNvPr id="23" name="Прямоугольник 22"/>
          <p:cNvSpPr/>
          <p:nvPr/>
        </p:nvSpPr>
        <p:spPr>
          <a:xfrm>
            <a:off x="257175" y="2385919"/>
            <a:ext cx="2095500" cy="422595"/>
          </a:xfrm>
          <a:prstGeom prst="rect">
            <a:avLst/>
          </a:prstGeom>
          <a:ln w="12700">
            <a:miter lim="400000"/>
          </a:ln>
        </p:spPr>
        <p:txBody>
          <a:bodyPr lIns="50800" tIns="50800" rIns="50800" bIns="50800" anchor="t">
            <a:noAutofit/>
          </a:bodyPr>
          <a:lstStyle/>
          <a:p>
            <a:pPr defTabSz="335350">
              <a:spcBef>
                <a:spcPts val="2397"/>
              </a:spcBef>
              <a:buSzPct val="75000"/>
            </a:pPr>
            <a:r>
              <a:rPr lang="ru-RU" sz="1800" b="1" dirty="0" smtClean="0"/>
              <a:t>ПРЕДЛАГАЕМ</a:t>
            </a:r>
            <a:endParaRPr lang="ru-RU" sz="1800" b="1" dirty="0"/>
          </a:p>
        </p:txBody>
      </p:sp>
      <p:sp>
        <p:nvSpPr>
          <p:cNvPr id="24" name="Прямоугольник 23"/>
          <p:cNvSpPr/>
          <p:nvPr/>
        </p:nvSpPr>
        <p:spPr>
          <a:xfrm>
            <a:off x="300533" y="4537514"/>
            <a:ext cx="3747592" cy="1891277"/>
          </a:xfrm>
          <a:prstGeom prst="rect">
            <a:avLst/>
          </a:prstGeom>
          <a:solidFill>
            <a:srgbClr val="5077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r>
              <a:rPr lang="ru-RU" sz="1800" dirty="0">
                <a:solidFill>
                  <a:schemeClr val="tx1"/>
                </a:solidFill>
                <a:latin typeface="Arial" panose="020B0604020202020204" pitchFamily="34" charset="0"/>
                <a:cs typeface="Arial" panose="020B0604020202020204" pitchFamily="34" charset="0"/>
              </a:rPr>
              <a:t>повысить качество </a:t>
            </a:r>
            <a:r>
              <a:rPr lang="ru-RU" sz="1800" dirty="0" smtClean="0">
                <a:solidFill>
                  <a:schemeClr val="tx1"/>
                </a:solidFill>
                <a:latin typeface="Arial" panose="020B0604020202020204" pitchFamily="34" charset="0"/>
                <a:cs typeface="Arial" panose="020B0604020202020204" pitchFamily="34" charset="0"/>
              </a:rPr>
              <a:t/>
            </a:r>
            <a:br>
              <a:rPr lang="ru-RU" sz="1800" dirty="0" smtClean="0">
                <a:solidFill>
                  <a:schemeClr val="tx1"/>
                </a:solidFill>
                <a:latin typeface="Arial" panose="020B0604020202020204" pitchFamily="34" charset="0"/>
                <a:cs typeface="Arial" panose="020B0604020202020204" pitchFamily="34" charset="0"/>
              </a:rPr>
            </a:br>
            <a:r>
              <a:rPr lang="ru-RU" sz="1800" dirty="0" smtClean="0">
                <a:solidFill>
                  <a:schemeClr val="tx1"/>
                </a:solidFill>
                <a:latin typeface="Arial" panose="020B0604020202020204" pitchFamily="34" charset="0"/>
                <a:cs typeface="Arial" panose="020B0604020202020204" pitchFamily="34" charset="0"/>
              </a:rPr>
              <a:t>и </a:t>
            </a:r>
            <a:r>
              <a:rPr lang="ru-RU" sz="1800" dirty="0">
                <a:solidFill>
                  <a:schemeClr val="tx1"/>
                </a:solidFill>
                <a:latin typeface="Arial" panose="020B0604020202020204" pitchFamily="34" charset="0"/>
                <a:cs typeface="Arial" panose="020B0604020202020204" pitchFamily="34" charset="0"/>
              </a:rPr>
              <a:t>эффективность профессиональной коммуникации педагогов, работающих </a:t>
            </a:r>
            <a:r>
              <a:rPr lang="ru-RU" sz="1800" dirty="0" smtClean="0">
                <a:solidFill>
                  <a:schemeClr val="tx1"/>
                </a:solidFill>
                <a:latin typeface="Arial" panose="020B0604020202020204" pitchFamily="34" charset="0"/>
                <a:cs typeface="Arial" panose="020B0604020202020204" pitchFamily="34" charset="0"/>
              </a:rPr>
              <a:t/>
            </a:r>
            <a:br>
              <a:rPr lang="ru-RU" sz="1800" dirty="0" smtClean="0">
                <a:solidFill>
                  <a:schemeClr val="tx1"/>
                </a:solidFill>
                <a:latin typeface="Arial" panose="020B0604020202020204" pitchFamily="34" charset="0"/>
                <a:cs typeface="Arial" panose="020B0604020202020204" pitchFamily="34" charset="0"/>
              </a:rPr>
            </a:br>
            <a:r>
              <a:rPr lang="ru-RU" sz="1800" dirty="0" smtClean="0">
                <a:solidFill>
                  <a:schemeClr val="tx1"/>
                </a:solidFill>
                <a:latin typeface="Arial" panose="020B0604020202020204" pitchFamily="34" charset="0"/>
                <a:cs typeface="Arial" panose="020B0604020202020204" pitchFamily="34" charset="0"/>
              </a:rPr>
              <a:t>с </a:t>
            </a:r>
            <a:r>
              <a:rPr lang="ru-RU" sz="1800" dirty="0">
                <a:solidFill>
                  <a:schemeClr val="tx1"/>
                </a:solidFill>
                <a:latin typeface="Arial" panose="020B0604020202020204" pitchFamily="34" charset="0"/>
                <a:cs typeface="Arial" panose="020B0604020202020204" pitchFamily="34" charset="0"/>
              </a:rPr>
              <a:t>одаренными детьми</a:t>
            </a:r>
          </a:p>
        </p:txBody>
      </p:sp>
      <p:sp>
        <p:nvSpPr>
          <p:cNvPr id="25" name="Прямоугольник 24"/>
          <p:cNvSpPr/>
          <p:nvPr/>
        </p:nvSpPr>
        <p:spPr>
          <a:xfrm>
            <a:off x="257175" y="4120555"/>
            <a:ext cx="2095500" cy="422595"/>
          </a:xfrm>
          <a:prstGeom prst="rect">
            <a:avLst/>
          </a:prstGeom>
          <a:ln w="12700">
            <a:miter lim="400000"/>
          </a:ln>
        </p:spPr>
        <p:txBody>
          <a:bodyPr lIns="50800" tIns="50800" rIns="50800" bIns="50800" anchor="t">
            <a:noAutofit/>
          </a:bodyPr>
          <a:lstStyle/>
          <a:p>
            <a:pPr defTabSz="335350">
              <a:spcBef>
                <a:spcPts val="2397"/>
              </a:spcBef>
              <a:buSzPct val="75000"/>
            </a:pPr>
            <a:r>
              <a:rPr lang="ru-RU" sz="1800" b="1" dirty="0" smtClean="0"/>
              <a:t>ЭТО ПОЗВОЛИТ</a:t>
            </a:r>
            <a:endParaRPr lang="ru-RU" sz="1800" b="1" dirty="0"/>
          </a:p>
        </p:txBody>
      </p:sp>
      <p:grpSp>
        <p:nvGrpSpPr>
          <p:cNvPr id="27" name="Группа 26"/>
          <p:cNvGrpSpPr/>
          <p:nvPr/>
        </p:nvGrpSpPr>
        <p:grpSpPr>
          <a:xfrm>
            <a:off x="4432049" y="2901129"/>
            <a:ext cx="4786358" cy="1147665"/>
            <a:chOff x="4432050" y="1747594"/>
            <a:chExt cx="4786358" cy="1147665"/>
          </a:xfrm>
        </p:grpSpPr>
        <p:sp>
          <p:nvSpPr>
            <p:cNvPr id="28" name="Прямоугольник 27"/>
            <p:cNvSpPr/>
            <p:nvPr/>
          </p:nvSpPr>
          <p:spPr>
            <a:xfrm>
              <a:off x="5729288" y="1756147"/>
              <a:ext cx="3489120" cy="1130558"/>
            </a:xfrm>
            <a:prstGeom prst="rect">
              <a:avLst/>
            </a:prstGeom>
            <a:ln w="12700">
              <a:miter lim="400000"/>
            </a:ln>
          </p:spPr>
          <p:txBody>
            <a:bodyPr lIns="50800" tIns="50800" rIns="50800" bIns="50800" anchor="ctr">
              <a:noAutofit/>
            </a:bodyPr>
            <a:lstStyle/>
            <a:p>
              <a:pPr defTabSz="335350">
                <a:spcBef>
                  <a:spcPts val="2397"/>
                </a:spcBef>
                <a:buSzPct val="75000"/>
              </a:pPr>
              <a:r>
                <a:rPr lang="ru-RU" sz="1800" dirty="0">
                  <a:sym typeface="Helvetica"/>
                </a:rPr>
                <a:t>положительная динамика результативности </a:t>
              </a:r>
              <a:br>
                <a:rPr lang="ru-RU" sz="1800" dirty="0">
                  <a:sym typeface="Helvetica"/>
                </a:rPr>
              </a:br>
              <a:r>
                <a:rPr lang="ru-RU" sz="1800" dirty="0">
                  <a:sym typeface="Helvetica"/>
                </a:rPr>
                <a:t>участия края </a:t>
              </a:r>
              <a:br>
                <a:rPr lang="ru-RU" sz="1800" dirty="0">
                  <a:sym typeface="Helvetica"/>
                </a:rPr>
              </a:br>
              <a:r>
                <a:rPr lang="ru-RU" sz="1800" dirty="0">
                  <a:sym typeface="Helvetica"/>
                </a:rPr>
                <a:t>в интеллектуальных состязаниях</a:t>
              </a:r>
            </a:p>
          </p:txBody>
        </p:sp>
        <p:sp>
          <p:nvSpPr>
            <p:cNvPr id="29" name="Овал 28"/>
            <p:cNvSpPr/>
            <p:nvPr/>
          </p:nvSpPr>
          <p:spPr>
            <a:xfrm>
              <a:off x="4432050" y="1747594"/>
              <a:ext cx="1147665" cy="1147665"/>
            </a:xfrm>
            <a:prstGeom prst="ellipse">
              <a:avLst/>
            </a:prstGeom>
            <a:blipFill dpi="0" rotWithShape="1">
              <a:blip r:embed="rId4"/>
              <a:srcRect/>
              <a:tile tx="0" ty="0" sx="80000" sy="8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30" name="Группа 29"/>
          <p:cNvGrpSpPr/>
          <p:nvPr/>
        </p:nvGrpSpPr>
        <p:grpSpPr>
          <a:xfrm>
            <a:off x="4435338" y="4450664"/>
            <a:ext cx="4786358" cy="1788211"/>
            <a:chOff x="4432050" y="1641847"/>
            <a:chExt cx="4786358" cy="1788211"/>
          </a:xfrm>
        </p:grpSpPr>
        <p:sp>
          <p:nvSpPr>
            <p:cNvPr id="31" name="Прямоугольник 30"/>
            <p:cNvSpPr/>
            <p:nvPr/>
          </p:nvSpPr>
          <p:spPr>
            <a:xfrm>
              <a:off x="5729288" y="1641847"/>
              <a:ext cx="3489120" cy="1788211"/>
            </a:xfrm>
            <a:prstGeom prst="rect">
              <a:avLst/>
            </a:prstGeom>
            <a:ln w="12700">
              <a:miter lim="400000"/>
            </a:ln>
          </p:spPr>
          <p:txBody>
            <a:bodyPr lIns="50800" tIns="50800" rIns="50800" bIns="50800" anchor="t">
              <a:noAutofit/>
            </a:bodyPr>
            <a:lstStyle/>
            <a:p>
              <a:pPr defTabSz="335350">
                <a:spcBef>
                  <a:spcPts val="2397"/>
                </a:spcBef>
                <a:buSzPct val="75000"/>
              </a:pPr>
              <a:r>
                <a:rPr lang="ru-RU" sz="1800" dirty="0">
                  <a:sym typeface="Helvetica"/>
                </a:rPr>
                <a:t>создание на базе </a:t>
              </a:r>
              <a:r>
                <a:rPr lang="ru-RU" sz="1800" dirty="0" smtClean="0">
                  <a:sym typeface="Helvetica"/>
                </a:rPr>
                <a:t/>
              </a:r>
              <a:br>
                <a:rPr lang="ru-RU" sz="1800" dirty="0" smtClean="0">
                  <a:sym typeface="Helvetica"/>
                </a:rPr>
              </a:br>
              <a:r>
                <a:rPr lang="ru-RU" sz="1800" dirty="0" smtClean="0">
                  <a:sym typeface="Helvetica"/>
                </a:rPr>
                <a:t>школ-лидеров </a:t>
              </a:r>
              <a:r>
                <a:rPr lang="ru-RU" sz="1800" dirty="0">
                  <a:sym typeface="Helvetica"/>
                </a:rPr>
                <a:t>моделей </a:t>
              </a:r>
              <a:r>
                <a:rPr lang="ru-RU" sz="1800" dirty="0" smtClean="0">
                  <a:sym typeface="Helvetica"/>
                </a:rPr>
                <a:t>образовательной </a:t>
              </a:r>
              <a:r>
                <a:rPr lang="ru-RU" sz="1800" dirty="0">
                  <a:sym typeface="Helvetica"/>
                </a:rPr>
                <a:t>среды, обеспечивающей выявление, поддержку и сопровождение талантливых детей</a:t>
              </a:r>
            </a:p>
          </p:txBody>
        </p:sp>
        <p:sp>
          <p:nvSpPr>
            <p:cNvPr id="32" name="Овал 31"/>
            <p:cNvSpPr/>
            <p:nvPr/>
          </p:nvSpPr>
          <p:spPr>
            <a:xfrm>
              <a:off x="4432050" y="1747594"/>
              <a:ext cx="1147665" cy="1147665"/>
            </a:xfrm>
            <a:prstGeom prst="ellipse">
              <a:avLst/>
            </a:prstGeom>
            <a:blipFill dpi="0" rotWithShape="1">
              <a:blip r:embed="rId5"/>
              <a:srcRect/>
              <a:tile tx="0" ty="0" sx="80000" sy="8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Tree>
    <p:extLst>
      <p:ext uri="{BB962C8B-B14F-4D97-AF65-F5344CB8AC3E}">
        <p14:creationId xmlns:p14="http://schemas.microsoft.com/office/powerpoint/2010/main" val="3253046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052736"/>
            <a:ext cx="8496944" cy="5539978"/>
          </a:xfrm>
          <a:prstGeom prst="rect">
            <a:avLst/>
          </a:prstGeom>
          <a:noFill/>
        </p:spPr>
        <p:txBody>
          <a:bodyPr wrap="square" rtlCol="0">
            <a:spAutoFit/>
          </a:bodyPr>
          <a:lstStyle/>
          <a:p>
            <a:pPr marL="342900" indent="-342900">
              <a:buFont typeface="Arial" pitchFamily="34" charset="0"/>
              <a:buChar char="•"/>
            </a:pPr>
            <a:r>
              <a:rPr lang="ru-RU" sz="2400" dirty="0" smtClean="0">
                <a:latin typeface="Times New Roman" pitchFamily="18" charset="0"/>
                <a:cs typeface="Times New Roman" pitchFamily="18" charset="0"/>
              </a:rPr>
              <a:t>Создание насыщенной образовательной среды (пространства проб) на уровне ОУ, муниципалитета (творчество, индивидуализация, открытость, </a:t>
            </a:r>
            <a:r>
              <a:rPr lang="ru-RU" sz="2400" dirty="0" err="1" smtClean="0">
                <a:latin typeface="Times New Roman" pitchFamily="18" charset="0"/>
                <a:cs typeface="Times New Roman" pitchFamily="18" charset="0"/>
              </a:rPr>
              <a:t>интенсивы</a:t>
            </a:r>
            <a:r>
              <a:rPr lang="ru-RU" sz="2400" dirty="0" smtClean="0">
                <a:latin typeface="Times New Roman" pitchFamily="18" charset="0"/>
                <a:cs typeface="Times New Roman" pitchFamily="18" charset="0"/>
              </a:rPr>
              <a:t> другого типа, предъявление результата, сетевые коммуникации)</a:t>
            </a:r>
          </a:p>
          <a:p>
            <a:pPr marL="342900" indent="-342900">
              <a:buFont typeface="Arial" pitchFamily="34" charset="0"/>
              <a:buChar char="•"/>
            </a:pPr>
            <a:r>
              <a:rPr lang="ru-RU" sz="2400" dirty="0" smtClean="0">
                <a:latin typeface="Times New Roman" pitchFamily="18" charset="0"/>
                <a:cs typeface="Times New Roman" pitchFamily="18" charset="0"/>
              </a:rPr>
              <a:t>ИОП одаренных детей и их </a:t>
            </a:r>
            <a:r>
              <a:rPr lang="ru-RU" sz="2400" dirty="0" err="1" smtClean="0">
                <a:latin typeface="Times New Roman" pitchFamily="18" charset="0"/>
                <a:cs typeface="Times New Roman" pitchFamily="18" charset="0"/>
              </a:rPr>
              <a:t>тьюторское</a:t>
            </a:r>
            <a:r>
              <a:rPr lang="ru-RU" sz="2400" dirty="0" smtClean="0">
                <a:latin typeface="Times New Roman" pitchFamily="18" charset="0"/>
                <a:cs typeface="Times New Roman" pitchFamily="18" charset="0"/>
              </a:rPr>
              <a:t> сопровождение, разнообразие индивидуальных форм работы с детьми</a:t>
            </a:r>
          </a:p>
          <a:p>
            <a:pPr marL="342900" indent="-342900">
              <a:buFont typeface="Arial" pitchFamily="34" charset="0"/>
              <a:buChar char="•"/>
            </a:pPr>
            <a:r>
              <a:rPr lang="ru-RU" sz="2400" dirty="0" smtClean="0">
                <a:latin typeface="Times New Roman" pitchFamily="18" charset="0"/>
                <a:cs typeface="Times New Roman" pitchFamily="18" charset="0"/>
              </a:rPr>
              <a:t>Профессиональное  педагогическое сообщество и плотная профессиональная коммуникация (в том числе и сетевая)</a:t>
            </a:r>
          </a:p>
          <a:p>
            <a:pPr marL="342900" indent="-342900">
              <a:buFont typeface="Arial" pitchFamily="34" charset="0"/>
              <a:buChar char="•"/>
            </a:pPr>
            <a:r>
              <a:rPr lang="ru-RU" sz="2400" dirty="0" smtClean="0">
                <a:latin typeface="Times New Roman" pitchFamily="18" charset="0"/>
                <a:cs typeface="Times New Roman" pitchFamily="18" charset="0"/>
              </a:rPr>
              <a:t>Мониторинг работы с одаренными детьми</a:t>
            </a:r>
          </a:p>
          <a:p>
            <a:pPr marL="342900" lvl="0" indent="-342900">
              <a:buFont typeface="Arial" pitchFamily="34" charset="0"/>
              <a:buChar char="•"/>
            </a:pPr>
            <a:r>
              <a:rPr lang="ru-RU" sz="2400" dirty="0">
                <a:latin typeface="Times New Roman" pitchFamily="18" charset="0"/>
                <a:cs typeface="Times New Roman" pitchFamily="18" charset="0"/>
              </a:rPr>
              <a:t>развитие профессиональных и </a:t>
            </a:r>
            <a:r>
              <a:rPr lang="ru-RU" sz="2400" dirty="0" err="1">
                <a:latin typeface="Times New Roman" pitchFamily="18" charset="0"/>
                <a:cs typeface="Times New Roman" pitchFamily="18" charset="0"/>
              </a:rPr>
              <a:t>метапредметных</a:t>
            </a:r>
            <a:r>
              <a:rPr lang="ru-RU" sz="2400" dirty="0">
                <a:latin typeface="Times New Roman" pitchFamily="18" charset="0"/>
                <a:cs typeface="Times New Roman" pitchFamily="18" charset="0"/>
              </a:rPr>
              <a:t> компетентностей педагогов, успешно работающих с одарёнными </a:t>
            </a:r>
            <a:r>
              <a:rPr lang="ru-RU" sz="2400" dirty="0" smtClean="0">
                <a:latin typeface="Times New Roman" pitchFamily="18" charset="0"/>
                <a:cs typeface="Times New Roman" pitchFamily="18" charset="0"/>
              </a:rPr>
              <a:t>(высокомотивированными) школьниками</a:t>
            </a:r>
            <a:r>
              <a:rPr lang="ru-RU" sz="2400" dirty="0">
                <a:latin typeface="Times New Roman" pitchFamily="18" charset="0"/>
                <a:cs typeface="Times New Roman" pitchFamily="18" charset="0"/>
              </a:rPr>
              <a:t>.</a:t>
            </a:r>
          </a:p>
          <a:p>
            <a:pPr marL="342900" indent="-342900">
              <a:buFont typeface="Arial" pitchFamily="34" charset="0"/>
              <a:buChar char="•"/>
            </a:pPr>
            <a:endParaRPr lang="ru-RU" sz="2400" dirty="0" smtClean="0">
              <a:latin typeface="Times New Roman" pitchFamily="18" charset="0"/>
              <a:cs typeface="Times New Roman" pitchFamily="18" charset="0"/>
            </a:endParaRPr>
          </a:p>
          <a:p>
            <a:endParaRPr lang="ru-RU" dirty="0"/>
          </a:p>
        </p:txBody>
      </p:sp>
      <p:sp>
        <p:nvSpPr>
          <p:cNvPr id="5" name="TextBox 4"/>
          <p:cNvSpPr txBox="1"/>
          <p:nvPr/>
        </p:nvSpPr>
        <p:spPr>
          <a:xfrm>
            <a:off x="395536" y="404664"/>
            <a:ext cx="7848872" cy="523220"/>
          </a:xfrm>
          <a:prstGeom prst="rect">
            <a:avLst/>
          </a:prstGeom>
          <a:noFill/>
        </p:spPr>
        <p:txBody>
          <a:bodyPr wrap="square" rtlCol="0">
            <a:spAutoFit/>
          </a:bodyPr>
          <a:lstStyle/>
          <a:p>
            <a:pPr algn="ctr"/>
            <a:r>
              <a:rPr lang="ru-RU" sz="2800" b="1" dirty="0" smtClean="0">
                <a:latin typeface="Times New Roman" pitchFamily="18" charset="0"/>
                <a:cs typeface="Times New Roman" pitchFamily="18" charset="0"/>
              </a:rPr>
              <a:t>Идеи</a:t>
            </a:r>
            <a:endParaRPr lang="ru-RU"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4050970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7718" y="908720"/>
            <a:ext cx="8496943" cy="4801314"/>
          </a:xfrm>
          <a:prstGeom prst="rect">
            <a:avLst/>
          </a:prstGeom>
          <a:noFill/>
        </p:spPr>
        <p:txBody>
          <a:bodyPr wrap="square" rtlCol="0">
            <a:spAutoFit/>
          </a:bodyPr>
          <a:lstStyle/>
          <a:p>
            <a:r>
              <a:rPr lang="ru-RU" sz="2400" b="1" dirty="0" smtClean="0">
                <a:latin typeface="Times New Roman" pitchFamily="18" charset="0"/>
                <a:cs typeface="Times New Roman" pitchFamily="18" charset="0"/>
              </a:rPr>
              <a:t>Цель </a:t>
            </a:r>
            <a:r>
              <a:rPr lang="ru-RU" sz="2400" dirty="0" smtClean="0">
                <a:latin typeface="Times New Roman" pitchFamily="18" charset="0"/>
                <a:cs typeface="Times New Roman" pitchFamily="18" charset="0"/>
              </a:rPr>
              <a:t>– сетевое взаимодействие образовательных организаций в рамках создания муниципальной интенсивной школы.</a:t>
            </a:r>
          </a:p>
          <a:p>
            <a:endParaRPr lang="ru-RU" sz="2400" b="1" dirty="0" smtClean="0">
              <a:latin typeface="Times New Roman" pitchFamily="18" charset="0"/>
              <a:cs typeface="Times New Roman" pitchFamily="18" charset="0"/>
            </a:endParaRPr>
          </a:p>
          <a:p>
            <a:r>
              <a:rPr lang="ru-RU" sz="2400" b="1" dirty="0" smtClean="0">
                <a:latin typeface="Times New Roman" pitchFamily="18" charset="0"/>
                <a:cs typeface="Times New Roman" pitchFamily="18" charset="0"/>
              </a:rPr>
              <a:t>Задачи</a:t>
            </a:r>
            <a:r>
              <a:rPr lang="ru-RU" sz="2400" b="1" dirty="0">
                <a:latin typeface="Times New Roman" pitchFamily="18" charset="0"/>
                <a:cs typeface="Times New Roman" pitchFamily="18" charset="0"/>
              </a:rPr>
              <a:t>:</a:t>
            </a:r>
            <a:r>
              <a:rPr lang="ru-RU" sz="2400" dirty="0">
                <a:latin typeface="Times New Roman" pitchFamily="18" charset="0"/>
                <a:cs typeface="Times New Roman" pitchFamily="18" charset="0"/>
              </a:rPr>
              <a:t> </a:t>
            </a:r>
          </a:p>
          <a:p>
            <a:pPr marL="342900" indent="-342900">
              <a:buFont typeface="Arial" pitchFamily="34" charset="0"/>
              <a:buChar char="•"/>
            </a:pPr>
            <a:r>
              <a:rPr lang="ru-RU" sz="2400" dirty="0" smtClean="0">
                <a:latin typeface="Times New Roman" pitchFamily="18" charset="0"/>
                <a:cs typeface="Times New Roman" pitchFamily="18" charset="0"/>
              </a:rPr>
              <a:t>Разработка механизмов </a:t>
            </a:r>
            <a:r>
              <a:rPr lang="ru-RU" sz="2400" dirty="0">
                <a:latin typeface="Times New Roman" pitchFamily="18" charset="0"/>
                <a:cs typeface="Times New Roman" pitchFamily="18" charset="0"/>
              </a:rPr>
              <a:t>сотрудничества, взаимодействия партнёров для консолидации </a:t>
            </a:r>
            <a:r>
              <a:rPr lang="ru-RU" sz="2400" dirty="0" smtClean="0">
                <a:latin typeface="Times New Roman" pitchFamily="18" charset="0"/>
                <a:cs typeface="Times New Roman" pitchFamily="18" charset="0"/>
              </a:rPr>
              <a:t>работы (УО</a:t>
            </a:r>
            <a:r>
              <a:rPr lang="ru-RU" sz="2400" dirty="0">
                <a:latin typeface="Times New Roman" pitchFamily="18" charset="0"/>
                <a:cs typeface="Times New Roman" pitchFamily="18" charset="0"/>
              </a:rPr>
              <a:t>, МИМЦ, ОУ, руководителей ГМО, </a:t>
            </a:r>
            <a:r>
              <a:rPr lang="ru-RU" sz="2400" dirty="0" smtClean="0">
                <a:latin typeface="Times New Roman" pitchFamily="18" charset="0"/>
                <a:cs typeface="Times New Roman" pitchFamily="18" charset="0"/>
              </a:rPr>
              <a:t>ММК);</a:t>
            </a:r>
          </a:p>
          <a:p>
            <a:pPr marL="342900" indent="-342900">
              <a:buFont typeface="Arial" pitchFamily="34" charset="0"/>
              <a:buChar char="•"/>
            </a:pPr>
            <a:r>
              <a:rPr lang="ru-RU" sz="2400" dirty="0">
                <a:latin typeface="Times New Roman" pitchFamily="18" charset="0"/>
                <a:cs typeface="Times New Roman" pitchFamily="18" charset="0"/>
              </a:rPr>
              <a:t>Создание сетевого методического сообщества педагогов, успешно работающих с одарёнными </a:t>
            </a:r>
            <a:r>
              <a:rPr lang="ru-RU" sz="2400" dirty="0" smtClean="0">
                <a:latin typeface="Times New Roman" pitchFamily="18" charset="0"/>
                <a:cs typeface="Times New Roman" pitchFamily="18" charset="0"/>
              </a:rPr>
              <a:t>детьми;</a:t>
            </a:r>
          </a:p>
          <a:p>
            <a:pPr marL="342900" lvl="0" indent="-342900">
              <a:buFont typeface="Arial" pitchFamily="34" charset="0"/>
              <a:buChar char="•"/>
            </a:pPr>
            <a:r>
              <a:rPr lang="ru-RU" sz="2400" dirty="0">
                <a:latin typeface="Times New Roman" pitchFamily="18" charset="0"/>
                <a:cs typeface="Times New Roman" pitchFamily="18" charset="0"/>
              </a:rPr>
              <a:t>создание городской интенсивной школы (три профильных направления).</a:t>
            </a:r>
          </a:p>
          <a:p>
            <a:pPr marL="342900" indent="-342900">
              <a:buFont typeface="Arial" pitchFamily="34" charset="0"/>
              <a:buChar char="•"/>
            </a:pPr>
            <a:endParaRPr lang="ru-RU" sz="2400" dirty="0" smtClean="0">
              <a:latin typeface="Times New Roman" pitchFamily="18" charset="0"/>
              <a:cs typeface="Times New Roman" pitchFamily="18" charset="0"/>
            </a:endParaRPr>
          </a:p>
          <a:p>
            <a:pPr marL="342900" indent="-342900">
              <a:buFont typeface="Arial" pitchFamily="34" charset="0"/>
              <a:buChar char="•"/>
            </a:pPr>
            <a:endParaRPr lang="ru-RU" dirty="0">
              <a:latin typeface="Times New Roman" pitchFamily="18" charset="0"/>
              <a:cs typeface="Times New Roman" pitchFamily="18" charset="0"/>
            </a:endParaRPr>
          </a:p>
        </p:txBody>
      </p:sp>
      <p:sp>
        <p:nvSpPr>
          <p:cNvPr id="5" name="TextBox 4"/>
          <p:cNvSpPr txBox="1"/>
          <p:nvPr/>
        </p:nvSpPr>
        <p:spPr>
          <a:xfrm>
            <a:off x="422960" y="215209"/>
            <a:ext cx="8055369" cy="523220"/>
          </a:xfrm>
          <a:prstGeom prst="rect">
            <a:avLst/>
          </a:prstGeom>
          <a:noFill/>
        </p:spPr>
        <p:txBody>
          <a:bodyPr wrap="square" rtlCol="0">
            <a:spAutoFit/>
          </a:bodyPr>
          <a:lstStyle/>
          <a:p>
            <a:pPr algn="ctr"/>
            <a:r>
              <a:rPr lang="ru-RU" sz="2800" b="1" dirty="0" smtClean="0">
                <a:latin typeface="Times New Roman" pitchFamily="18" charset="0"/>
                <a:cs typeface="Times New Roman" pitchFamily="18" charset="0"/>
              </a:rPr>
              <a:t>Городской проект «Территория успеха»</a:t>
            </a:r>
            <a:endParaRPr lang="ru-RU"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4184988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7718" y="548680"/>
            <a:ext cx="8496943" cy="5632311"/>
          </a:xfrm>
          <a:prstGeom prst="rect">
            <a:avLst/>
          </a:prstGeom>
          <a:noFill/>
        </p:spPr>
        <p:txBody>
          <a:bodyPr wrap="square" rtlCol="0">
            <a:spAutoFit/>
          </a:bodyPr>
          <a:lstStyle/>
          <a:p>
            <a:r>
              <a:rPr lang="ru-RU" sz="2400" b="1" dirty="0" smtClean="0">
                <a:latin typeface="Times New Roman" pitchFamily="18" charset="0"/>
                <a:cs typeface="Times New Roman" pitchFamily="18" charset="0"/>
              </a:rPr>
              <a:t>Миссия ИШ </a:t>
            </a:r>
            <a:r>
              <a:rPr lang="ru-RU" sz="2400" dirty="0" smtClean="0">
                <a:latin typeface="Times New Roman" pitchFamily="18" charset="0"/>
                <a:cs typeface="Times New Roman" pitchFamily="18" charset="0"/>
              </a:rPr>
              <a:t>– повышение учебной мотивации, повышение образовательных притязаний, мобилизация ресурсов высокомотивированных школьников, развитие </a:t>
            </a:r>
            <a:r>
              <a:rPr lang="ru-RU" sz="2400" dirty="0" err="1" smtClean="0">
                <a:latin typeface="Times New Roman" pitchFamily="18" charset="0"/>
                <a:cs typeface="Times New Roman" pitchFamily="18" charset="0"/>
              </a:rPr>
              <a:t>метапредметных</a:t>
            </a:r>
            <a:r>
              <a:rPr lang="ru-RU" sz="2400" dirty="0" smtClean="0">
                <a:latin typeface="Times New Roman" pitchFamily="18" charset="0"/>
                <a:cs typeface="Times New Roman" pitchFamily="18" charset="0"/>
              </a:rPr>
              <a:t> компетентностей. </a:t>
            </a:r>
          </a:p>
          <a:p>
            <a:r>
              <a:rPr lang="ru-RU" sz="2400" b="1" dirty="0">
                <a:latin typeface="Times New Roman" pitchFamily="18" charset="0"/>
                <a:cs typeface="Times New Roman" pitchFamily="18" charset="0"/>
              </a:rPr>
              <a:t>Задачи:</a:t>
            </a:r>
            <a:r>
              <a:rPr lang="ru-RU" sz="2400" dirty="0">
                <a:latin typeface="Times New Roman" pitchFamily="18" charset="0"/>
                <a:cs typeface="Times New Roman" pitchFamily="18" charset="0"/>
              </a:rPr>
              <a:t> </a:t>
            </a:r>
          </a:p>
          <a:p>
            <a:pPr marL="342900" indent="-342900">
              <a:buFont typeface="Arial" pitchFamily="34" charset="0"/>
              <a:buChar char="•"/>
            </a:pPr>
            <a:r>
              <a:rPr lang="ru-RU" sz="2400" dirty="0">
                <a:latin typeface="Times New Roman" pitchFamily="18" charset="0"/>
                <a:cs typeface="Times New Roman" pitchFamily="18" charset="0"/>
              </a:rPr>
              <a:t>Создать организационные, кадровые, научно-методические, материально-технические условия для целенаправленной подготовки лучших учащихся ОУ к </a:t>
            </a:r>
            <a:r>
              <a:rPr lang="ru-RU" sz="2400" dirty="0" smtClean="0">
                <a:latin typeface="Times New Roman" pitchFamily="18" charset="0"/>
                <a:cs typeface="Times New Roman" pitchFamily="18" charset="0"/>
              </a:rPr>
              <a:t>олимпиадному </a:t>
            </a:r>
            <a:r>
              <a:rPr lang="ru-RU" sz="2400" dirty="0">
                <a:latin typeface="Times New Roman" pitchFamily="18" charset="0"/>
                <a:cs typeface="Times New Roman" pitchFamily="18" charset="0"/>
              </a:rPr>
              <a:t>движению и проектно-исследовательской деятельности.</a:t>
            </a:r>
          </a:p>
          <a:p>
            <a:pPr marL="342900" indent="-342900">
              <a:buFont typeface="Arial" pitchFamily="34" charset="0"/>
              <a:buChar char="•"/>
            </a:pPr>
            <a:r>
              <a:rPr lang="ru-RU" sz="2400" dirty="0">
                <a:latin typeface="Times New Roman" pitchFamily="18" charset="0"/>
                <a:cs typeface="Times New Roman" pitchFamily="18" charset="0"/>
              </a:rPr>
              <a:t>Разработать механизмы сотрудничества, взаимодействия партнёров для консолидации </a:t>
            </a:r>
            <a:r>
              <a:rPr lang="ru-RU" sz="2400" dirty="0" smtClean="0">
                <a:latin typeface="Times New Roman" pitchFamily="18" charset="0"/>
                <a:cs typeface="Times New Roman" pitchFamily="18" charset="0"/>
              </a:rPr>
              <a:t>работы между ОУ;</a:t>
            </a:r>
          </a:p>
          <a:p>
            <a:pPr marL="342900" indent="-342900">
              <a:buFont typeface="Arial" pitchFamily="34" charset="0"/>
              <a:buChar char="•"/>
            </a:pPr>
            <a:r>
              <a:rPr lang="ru-RU" sz="2400" dirty="0" smtClean="0">
                <a:latin typeface="Times New Roman" pitchFamily="18" charset="0"/>
                <a:cs typeface="Times New Roman" pitchFamily="18" charset="0"/>
              </a:rPr>
              <a:t>Организовать работу </a:t>
            </a:r>
            <a:r>
              <a:rPr lang="ru-RU" sz="2400" dirty="0">
                <a:latin typeface="Times New Roman" pitchFamily="18" charset="0"/>
                <a:cs typeface="Times New Roman" pitchFamily="18" charset="0"/>
              </a:rPr>
              <a:t>городских открытых площадок </a:t>
            </a:r>
            <a:r>
              <a:rPr lang="ru-RU" sz="2400" dirty="0" smtClean="0">
                <a:latin typeface="Times New Roman" pitchFamily="18" charset="0"/>
                <a:cs typeface="Times New Roman" pitchFamily="18" charset="0"/>
              </a:rPr>
              <a:t>в формате ИШ для </a:t>
            </a:r>
            <a:r>
              <a:rPr lang="ru-RU" sz="2400" dirty="0">
                <a:latin typeface="Times New Roman" pitchFamily="18" charset="0"/>
                <a:cs typeface="Times New Roman" pitchFamily="18" charset="0"/>
              </a:rPr>
              <a:t>осуществления проб и предъявления результатов деятельности интеллектуально одаренных детей</a:t>
            </a:r>
            <a:r>
              <a:rPr lang="ru-RU" sz="2400" dirty="0" smtClean="0">
                <a:latin typeface="Times New Roman" pitchFamily="18" charset="0"/>
                <a:cs typeface="Times New Roman" pitchFamily="18" charset="0"/>
              </a:rPr>
              <a:t>.</a:t>
            </a:r>
            <a:endParaRPr lang="ru-RU" dirty="0"/>
          </a:p>
        </p:txBody>
      </p:sp>
    </p:spTree>
    <p:extLst>
      <p:ext uri="{BB962C8B-B14F-4D97-AF65-F5344CB8AC3E}">
        <p14:creationId xmlns:p14="http://schemas.microsoft.com/office/powerpoint/2010/main" val="275344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755576" y="476672"/>
            <a:ext cx="7488832" cy="523220"/>
          </a:xfrm>
          <a:prstGeom prst="rect">
            <a:avLst/>
          </a:prstGeom>
          <a:noFill/>
        </p:spPr>
        <p:txBody>
          <a:bodyPr wrap="square" rtlCol="0">
            <a:spAutoFit/>
          </a:bodyPr>
          <a:lstStyle/>
          <a:p>
            <a:pPr algn="ctr"/>
            <a:r>
              <a:rPr lang="ru-RU" sz="2800" b="1" dirty="0" smtClean="0">
                <a:latin typeface="Times New Roman" pitchFamily="18" charset="0"/>
                <a:cs typeface="Times New Roman" pitchFamily="18" charset="0"/>
              </a:rPr>
              <a:t>Новизна</a:t>
            </a:r>
            <a:endParaRPr lang="ru-RU" sz="2800" b="1" dirty="0">
              <a:latin typeface="Times New Roman" pitchFamily="18" charset="0"/>
              <a:cs typeface="Times New Roman" pitchFamily="18" charset="0"/>
            </a:endParaRPr>
          </a:p>
        </p:txBody>
      </p:sp>
      <p:sp>
        <p:nvSpPr>
          <p:cNvPr id="5" name="TextBox 4"/>
          <p:cNvSpPr txBox="1"/>
          <p:nvPr/>
        </p:nvSpPr>
        <p:spPr>
          <a:xfrm>
            <a:off x="323528" y="1484784"/>
            <a:ext cx="8496944" cy="4401205"/>
          </a:xfrm>
          <a:prstGeom prst="rect">
            <a:avLst/>
          </a:prstGeom>
          <a:noFill/>
        </p:spPr>
        <p:txBody>
          <a:bodyPr wrap="square" rtlCol="0">
            <a:spAutoFit/>
          </a:bodyPr>
          <a:lstStyle/>
          <a:p>
            <a:r>
              <a:rPr lang="ru-RU" sz="2800" dirty="0" smtClean="0">
                <a:latin typeface="Times New Roman" pitchFamily="18" charset="0"/>
                <a:cs typeface="Times New Roman" pitchFamily="18" charset="0"/>
              </a:rPr>
              <a:t>    Одним </a:t>
            </a:r>
            <a:r>
              <a:rPr lang="ru-RU" sz="2800" dirty="0">
                <a:latin typeface="Times New Roman" pitchFamily="18" charset="0"/>
                <a:cs typeface="Times New Roman" pitchFamily="18" charset="0"/>
              </a:rPr>
              <a:t>из ценностных приоритетов системы образо­вания, согласно концепции модернизации Российской системы образования, является создание образовательных программ нового поколения. </a:t>
            </a:r>
            <a:r>
              <a:rPr lang="ru-RU" sz="2800" dirty="0" smtClean="0">
                <a:latin typeface="Times New Roman" pitchFamily="18" charset="0"/>
                <a:cs typeface="Times New Roman" pitchFamily="18" charset="0"/>
              </a:rPr>
              <a:t>    Содержание </a:t>
            </a:r>
            <a:r>
              <a:rPr lang="ru-RU" sz="2800" dirty="0">
                <a:latin typeface="Times New Roman" pitchFamily="18" charset="0"/>
                <a:cs typeface="Times New Roman" pitchFamily="18" charset="0"/>
              </a:rPr>
              <a:t>образовательной программы нового поколения должно опреде­ляться возможностью построения в ее рамках для каждого обучающегося (целевой группы) ин­дивидуального маршрута развития, пронизывающего различные образова­тельные области</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2154454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952" y="871876"/>
            <a:ext cx="8469520" cy="3046988"/>
          </a:xfrm>
          <a:prstGeom prst="rect">
            <a:avLst/>
          </a:prstGeom>
          <a:noFill/>
        </p:spPr>
        <p:txBody>
          <a:bodyPr wrap="square" rtlCol="0">
            <a:spAutoFit/>
          </a:bodyPr>
          <a:lstStyle/>
          <a:p>
            <a:pPr marL="533400" indent="-533400"/>
            <a:r>
              <a:rPr lang="ru-RU" sz="2400" b="1" dirty="0">
                <a:latin typeface="Times New Roman" pitchFamily="18" charset="0"/>
                <a:cs typeface="Times New Roman" pitchFamily="18" charset="0"/>
              </a:rPr>
              <a:t>Подготовительный</a:t>
            </a:r>
          </a:p>
          <a:p>
            <a:pPr marL="533400" indent="-533400">
              <a:buFont typeface="Arial" pitchFamily="34" charset="0"/>
              <a:buChar char="•"/>
            </a:pPr>
            <a:r>
              <a:rPr lang="ru-RU" dirty="0">
                <a:latin typeface="Times New Roman" pitchFamily="18" charset="0"/>
                <a:cs typeface="Times New Roman" pitchFamily="18" charset="0"/>
              </a:rPr>
              <a:t>формирование рабочих групп, понимание целей проекта, возможного </a:t>
            </a:r>
            <a:r>
              <a:rPr lang="ru-RU" dirty="0" smtClean="0">
                <a:latin typeface="Times New Roman" pitchFamily="18" charset="0"/>
                <a:cs typeface="Times New Roman" pitchFamily="18" charset="0"/>
              </a:rPr>
              <a:t>его содержания</a:t>
            </a:r>
            <a:r>
              <a:rPr lang="ru-RU" dirty="0">
                <a:latin typeface="Times New Roman" pitchFamily="18" charset="0"/>
                <a:cs typeface="Times New Roman" pitchFamily="18" charset="0"/>
              </a:rPr>
              <a:t>;</a:t>
            </a:r>
          </a:p>
          <a:p>
            <a:pPr marL="533400" indent="-533400">
              <a:buFont typeface="Arial" pitchFamily="34" charset="0"/>
              <a:buChar char="•"/>
            </a:pPr>
            <a:r>
              <a:rPr lang="ru-RU" dirty="0">
                <a:latin typeface="Times New Roman" pitchFamily="18" charset="0"/>
                <a:cs typeface="Times New Roman" pitchFamily="18" charset="0"/>
              </a:rPr>
              <a:t>разработка и презентация </a:t>
            </a:r>
            <a:r>
              <a:rPr lang="ru-RU" dirty="0" err="1" smtClean="0">
                <a:latin typeface="Times New Roman" pitchFamily="18" charset="0"/>
                <a:cs typeface="Times New Roman" pitchFamily="18" charset="0"/>
              </a:rPr>
              <a:t>подпроектов</a:t>
            </a:r>
            <a:r>
              <a:rPr lang="ru-RU" dirty="0" smtClean="0">
                <a:latin typeface="Times New Roman" pitchFamily="18" charset="0"/>
                <a:cs typeface="Times New Roman" pitchFamily="18" charset="0"/>
              </a:rPr>
              <a:t> (профилей) по направлениям;</a:t>
            </a:r>
          </a:p>
          <a:p>
            <a:pPr marL="533400" indent="-533400">
              <a:buFont typeface="Arial" pitchFamily="34" charset="0"/>
              <a:buChar char="•"/>
            </a:pPr>
            <a:r>
              <a:rPr lang="ru-RU" dirty="0" smtClean="0">
                <a:latin typeface="Times New Roman" pitchFamily="18" charset="0"/>
                <a:cs typeface="Times New Roman" pitchFamily="18" charset="0"/>
              </a:rPr>
              <a:t>Формирование сетевого плана работы;</a:t>
            </a:r>
            <a:endParaRPr lang="ru-RU" dirty="0">
              <a:latin typeface="Times New Roman" pitchFamily="18" charset="0"/>
              <a:cs typeface="Times New Roman" pitchFamily="18" charset="0"/>
            </a:endParaRPr>
          </a:p>
          <a:p>
            <a:pPr>
              <a:defRPr/>
            </a:pPr>
            <a:r>
              <a:rPr lang="ru-RU" sz="2400" b="1" dirty="0" smtClean="0">
                <a:latin typeface="Times New Roman" pitchFamily="18" charset="0"/>
                <a:cs typeface="Times New Roman" pitchFamily="18" charset="0"/>
              </a:rPr>
              <a:t>Аналитический </a:t>
            </a:r>
            <a:endParaRPr lang="ru-RU" sz="2400" b="1" dirty="0">
              <a:latin typeface="Times New Roman" pitchFamily="18" charset="0"/>
              <a:cs typeface="Times New Roman" pitchFamily="18" charset="0"/>
            </a:endParaRPr>
          </a:p>
          <a:p>
            <a:pPr marL="342900" indent="-342900">
              <a:buFont typeface="Arial" pitchFamily="34" charset="0"/>
              <a:buChar char="•"/>
              <a:defRPr/>
            </a:pPr>
            <a:r>
              <a:rPr lang="ru-RU" dirty="0">
                <a:latin typeface="Times New Roman" pitchFamily="18" charset="0"/>
                <a:cs typeface="Times New Roman" pitchFamily="18" charset="0"/>
              </a:rPr>
              <a:t>сопоставление </a:t>
            </a:r>
            <a:r>
              <a:rPr lang="ru-RU" dirty="0" smtClean="0">
                <a:latin typeface="Times New Roman" pitchFamily="18" charset="0"/>
                <a:cs typeface="Times New Roman" pitchFamily="18" charset="0"/>
              </a:rPr>
              <a:t>запланированных задач </a:t>
            </a:r>
            <a:r>
              <a:rPr lang="ru-RU" dirty="0">
                <a:latin typeface="Times New Roman" pitchFamily="18" charset="0"/>
                <a:cs typeface="Times New Roman" pitchFamily="18" charset="0"/>
              </a:rPr>
              <a:t>и достигнутых результатов;</a:t>
            </a:r>
          </a:p>
          <a:p>
            <a:pPr marL="342900" indent="-342900">
              <a:buFont typeface="Arial" pitchFamily="34" charset="0"/>
              <a:buChar char="•"/>
              <a:defRPr/>
            </a:pPr>
            <a:r>
              <a:rPr lang="ru-RU" dirty="0">
                <a:latin typeface="Times New Roman" pitchFamily="18" charset="0"/>
                <a:cs typeface="Times New Roman" pitchFamily="18" charset="0"/>
              </a:rPr>
              <a:t>формирование </a:t>
            </a:r>
            <a:r>
              <a:rPr lang="ru-RU" dirty="0" smtClean="0">
                <a:latin typeface="Times New Roman" pitchFamily="18" charset="0"/>
                <a:cs typeface="Times New Roman" pitchFamily="18" charset="0"/>
              </a:rPr>
              <a:t>банка данных по направлениям;</a:t>
            </a:r>
            <a:endParaRPr lang="ru-RU" dirty="0">
              <a:latin typeface="Times New Roman" pitchFamily="18" charset="0"/>
              <a:cs typeface="Times New Roman" pitchFamily="18" charset="0"/>
            </a:endParaRPr>
          </a:p>
          <a:p>
            <a:pPr marL="342900" indent="-342900">
              <a:buFont typeface="Arial" pitchFamily="34" charset="0"/>
              <a:buChar char="•"/>
              <a:defRPr/>
            </a:pPr>
            <a:r>
              <a:rPr lang="ru-RU" dirty="0">
                <a:latin typeface="Times New Roman" pitchFamily="18" charset="0"/>
                <a:cs typeface="Times New Roman" pitchFamily="18" charset="0"/>
              </a:rPr>
              <a:t>создание пакета документов, включающего комплект программ, методических пособий и рекомендаций для работы с </a:t>
            </a:r>
            <a:r>
              <a:rPr lang="ru-RU" dirty="0" smtClean="0">
                <a:latin typeface="Times New Roman" pitchFamily="18" charset="0"/>
                <a:cs typeface="Times New Roman" pitchFamily="18" charset="0"/>
              </a:rPr>
              <a:t>участниками ИШ по направлениям.</a:t>
            </a:r>
            <a:endParaRPr lang="ru-RU" sz="2400" dirty="0">
              <a:latin typeface="Times New Roman" pitchFamily="18" charset="0"/>
              <a:cs typeface="Times New Roman" pitchFamily="18" charset="0"/>
            </a:endParaRPr>
          </a:p>
        </p:txBody>
      </p:sp>
      <p:sp>
        <p:nvSpPr>
          <p:cNvPr id="5" name="TextBox 4"/>
          <p:cNvSpPr txBox="1"/>
          <p:nvPr/>
        </p:nvSpPr>
        <p:spPr>
          <a:xfrm>
            <a:off x="602980" y="261610"/>
            <a:ext cx="7920880" cy="523220"/>
          </a:xfrm>
          <a:prstGeom prst="rect">
            <a:avLst/>
          </a:prstGeom>
          <a:noFill/>
        </p:spPr>
        <p:txBody>
          <a:bodyPr wrap="square" rtlCol="0">
            <a:spAutoFit/>
          </a:bodyPr>
          <a:lstStyle/>
          <a:p>
            <a:pPr algn="ctr"/>
            <a:r>
              <a:rPr lang="ru-RU" sz="2800" b="1" dirty="0" smtClean="0">
                <a:latin typeface="Times New Roman" pitchFamily="18" charset="0"/>
                <a:cs typeface="Times New Roman" pitchFamily="18" charset="0"/>
              </a:rPr>
              <a:t>Основные этапы проекта</a:t>
            </a:r>
            <a:endParaRPr lang="ru-RU" sz="2800" b="1" dirty="0">
              <a:latin typeface="Times New Roman" pitchFamily="18" charset="0"/>
              <a:cs typeface="Times New Roman" pitchFamily="18" charset="0"/>
            </a:endParaRPr>
          </a:p>
        </p:txBody>
      </p:sp>
      <p:sp>
        <p:nvSpPr>
          <p:cNvPr id="6" name="TextBox 5"/>
          <p:cNvSpPr txBox="1"/>
          <p:nvPr/>
        </p:nvSpPr>
        <p:spPr>
          <a:xfrm>
            <a:off x="386956" y="3918864"/>
            <a:ext cx="8352928" cy="2123658"/>
          </a:xfrm>
          <a:prstGeom prst="rect">
            <a:avLst/>
          </a:prstGeom>
          <a:noFill/>
        </p:spPr>
        <p:txBody>
          <a:bodyPr wrap="square" rtlCol="0">
            <a:spAutoFit/>
          </a:bodyPr>
          <a:lstStyle/>
          <a:p>
            <a:r>
              <a:rPr lang="ru-RU" sz="2400" b="1" dirty="0" smtClean="0">
                <a:latin typeface="Times New Roman" pitchFamily="18" charset="0"/>
                <a:cs typeface="Times New Roman" pitchFamily="18" charset="0"/>
              </a:rPr>
              <a:t>Практический </a:t>
            </a:r>
            <a:endParaRPr lang="ru-RU" sz="2400" b="1" dirty="0">
              <a:latin typeface="Times New Roman" pitchFamily="18" charset="0"/>
              <a:cs typeface="Times New Roman" pitchFamily="18" charset="0"/>
            </a:endParaRPr>
          </a:p>
          <a:p>
            <a:pPr marL="285750" indent="-285750">
              <a:buFont typeface="Arial" pitchFamily="34" charset="0"/>
              <a:buChar char="•"/>
            </a:pPr>
            <a:r>
              <a:rPr lang="ru-RU" dirty="0">
                <a:latin typeface="Times New Roman" pitchFamily="18" charset="0"/>
                <a:cs typeface="Times New Roman" pitchFamily="18" charset="0"/>
              </a:rPr>
              <a:t>выявление одаренных (высокомотивированных) школьников 6-8 </a:t>
            </a:r>
            <a:r>
              <a:rPr lang="ru-RU" dirty="0" err="1">
                <a:latin typeface="Times New Roman" pitchFamily="18" charset="0"/>
                <a:cs typeface="Times New Roman" pitchFamily="18" charset="0"/>
              </a:rPr>
              <a:t>кл</a:t>
            </a:r>
            <a:r>
              <a:rPr lang="ru-RU" dirty="0">
                <a:latin typeface="Times New Roman" pitchFamily="18" charset="0"/>
                <a:cs typeface="Times New Roman" pitchFamily="18" charset="0"/>
              </a:rPr>
              <a:t>. в системе образования </a:t>
            </a:r>
            <a:r>
              <a:rPr lang="ru-RU" dirty="0" err="1">
                <a:latin typeface="Times New Roman" pitchFamily="18" charset="0"/>
                <a:cs typeface="Times New Roman" pitchFamily="18" charset="0"/>
              </a:rPr>
              <a:t>Лесосибирска</a:t>
            </a:r>
            <a:r>
              <a:rPr lang="ru-RU" dirty="0">
                <a:latin typeface="Times New Roman" pitchFamily="18" charset="0"/>
                <a:cs typeface="Times New Roman" pitchFamily="18" charset="0"/>
              </a:rPr>
              <a:t>.</a:t>
            </a:r>
          </a:p>
          <a:p>
            <a:pPr marL="285750" indent="-285750">
              <a:buFont typeface="Arial" pitchFamily="34" charset="0"/>
              <a:buChar char="•"/>
            </a:pPr>
            <a:r>
              <a:rPr lang="ru-RU" dirty="0" smtClean="0">
                <a:latin typeface="Times New Roman" pitchFamily="18" charset="0"/>
                <a:cs typeface="Times New Roman" pitchFamily="18" charset="0"/>
              </a:rPr>
              <a:t>Проектирование календаря «событий» по направлениям ИШ;</a:t>
            </a:r>
          </a:p>
          <a:p>
            <a:pPr marL="285750" indent="-285750">
              <a:buFont typeface="Arial" pitchFamily="34" charset="0"/>
              <a:buChar char="•"/>
            </a:pPr>
            <a:r>
              <a:rPr lang="ru-RU" dirty="0" smtClean="0">
                <a:latin typeface="Times New Roman" pitchFamily="18" charset="0"/>
                <a:cs typeface="Times New Roman" pitchFamily="18" charset="0"/>
              </a:rPr>
              <a:t>организация </a:t>
            </a:r>
            <a:r>
              <a:rPr lang="ru-RU" dirty="0">
                <a:latin typeface="Times New Roman" pitchFamily="18" charset="0"/>
                <a:cs typeface="Times New Roman" pitchFamily="18" charset="0"/>
              </a:rPr>
              <a:t>системы </a:t>
            </a:r>
            <a:r>
              <a:rPr lang="ru-RU" dirty="0" smtClean="0">
                <a:latin typeface="Times New Roman" pitchFamily="18" charset="0"/>
                <a:cs typeface="Times New Roman" pitchFamily="18" charset="0"/>
              </a:rPr>
              <a:t>занятий, лекций, мероприятий по направлениям ИШ;</a:t>
            </a:r>
          </a:p>
          <a:p>
            <a:pPr marL="285750" indent="-285750">
              <a:buFont typeface="Arial" pitchFamily="34" charset="0"/>
              <a:buChar char="•"/>
            </a:pPr>
            <a:r>
              <a:rPr lang="ru-RU" dirty="0">
                <a:latin typeface="Times New Roman" pitchFamily="18" charset="0"/>
                <a:cs typeface="Times New Roman" pitchFamily="18" charset="0"/>
              </a:rPr>
              <a:t>реализация </a:t>
            </a:r>
            <a:r>
              <a:rPr lang="ru-RU" dirty="0" smtClean="0">
                <a:latin typeface="Times New Roman" pitchFamily="18" charset="0"/>
                <a:cs typeface="Times New Roman" pitchFamily="18" charset="0"/>
              </a:rPr>
              <a:t>модульных </a:t>
            </a:r>
            <a:r>
              <a:rPr lang="ru-RU" dirty="0">
                <a:latin typeface="Times New Roman" pitchFamily="18" charset="0"/>
                <a:cs typeface="Times New Roman" pitchFamily="18" charset="0"/>
              </a:rPr>
              <a:t>программ интенсивной Школы «Траектория успеха»;</a:t>
            </a:r>
          </a:p>
          <a:p>
            <a:pPr marL="285750" indent="-285750">
              <a:buFont typeface="Arial" pitchFamily="34" charset="0"/>
              <a:buChar char="•"/>
            </a:pPr>
            <a:endParaRPr lang="ru-RU" dirty="0"/>
          </a:p>
        </p:txBody>
      </p:sp>
    </p:spTree>
    <p:extLst>
      <p:ext uri="{BB962C8B-B14F-4D97-AF65-F5344CB8AC3E}">
        <p14:creationId xmlns:p14="http://schemas.microsoft.com/office/powerpoint/2010/main" val="1977477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8"/>
          <p:cNvSpPr txBox="1">
            <a:spLocks noChangeArrowheads="1"/>
          </p:cNvSpPr>
          <p:nvPr/>
        </p:nvSpPr>
        <p:spPr bwMode="auto">
          <a:xfrm>
            <a:off x="683568" y="848336"/>
            <a:ext cx="8064896" cy="2508656"/>
          </a:xfrm>
          <a:prstGeom prst="rect">
            <a:avLst/>
          </a:prstGeom>
          <a:solidFill>
            <a:srgbClr val="FFFFFF"/>
          </a:solidFill>
          <a:ln w="9525">
            <a:solidFill>
              <a:srgbClr val="000000"/>
            </a:solidFill>
            <a:miter lim="800000"/>
            <a:headEnd/>
            <a:tailEnd/>
          </a:ln>
        </p:spPr>
        <p:txBody>
          <a:bodyPr/>
          <a:lstStyle/>
          <a:p>
            <a:pPr algn="ctr"/>
            <a:endParaRPr lang="ru-RU" dirty="0"/>
          </a:p>
        </p:txBody>
      </p:sp>
      <p:sp>
        <p:nvSpPr>
          <p:cNvPr id="4098" name="Text Box 2"/>
          <p:cNvSpPr txBox="1">
            <a:spLocks noChangeArrowheads="1"/>
          </p:cNvSpPr>
          <p:nvPr/>
        </p:nvSpPr>
        <p:spPr bwMode="auto">
          <a:xfrm>
            <a:off x="3585369" y="1322424"/>
            <a:ext cx="2376487" cy="344487"/>
          </a:xfrm>
          <a:prstGeom prst="rect">
            <a:avLst/>
          </a:prstGeom>
          <a:solidFill>
            <a:srgbClr val="FFFFFF"/>
          </a:solidFill>
          <a:ln w="9525">
            <a:solidFill>
              <a:srgbClr val="000000"/>
            </a:solidFill>
            <a:miter lim="800000"/>
            <a:headEnd/>
            <a:tailEnd/>
          </a:ln>
        </p:spPr>
        <p:txBody>
          <a:bodyPr/>
          <a:lstStyle/>
          <a:p>
            <a:pPr algn="ctr"/>
            <a:r>
              <a:rPr lang="ru-RU" sz="1200" dirty="0" smtClean="0">
                <a:latin typeface="Times New Roman" pitchFamily="18" charset="0"/>
                <a:cs typeface="Times New Roman" pitchFamily="18" charset="0"/>
              </a:rPr>
              <a:t>УО </a:t>
            </a:r>
            <a:r>
              <a:rPr lang="ru-RU" sz="1200" dirty="0">
                <a:latin typeface="Times New Roman" pitchFamily="18" charset="0"/>
                <a:cs typeface="Times New Roman" pitchFamily="18" charset="0"/>
              </a:rPr>
              <a:t>как носитель политики</a:t>
            </a:r>
            <a:endParaRPr lang="ru-RU" dirty="0">
              <a:latin typeface="Times New Roman" pitchFamily="18" charset="0"/>
              <a:cs typeface="Times New Roman" pitchFamily="18" charset="0"/>
            </a:endParaRPr>
          </a:p>
        </p:txBody>
      </p:sp>
      <p:sp>
        <p:nvSpPr>
          <p:cNvPr id="4099" name="Rectangle 3"/>
          <p:cNvSpPr>
            <a:spLocks noGrp="1" noChangeArrowheads="1"/>
          </p:cNvSpPr>
          <p:nvPr>
            <p:ph type="title"/>
          </p:nvPr>
        </p:nvSpPr>
        <p:spPr>
          <a:xfrm>
            <a:off x="706528" y="214254"/>
            <a:ext cx="8229600" cy="634082"/>
          </a:xfrm>
        </p:spPr>
        <p:txBody>
          <a:bodyPr/>
          <a:lstStyle/>
          <a:p>
            <a:r>
              <a:rPr lang="ru-RU" sz="2400" b="1" dirty="0">
                <a:latin typeface="Times New Roman" pitchFamily="18" charset="0"/>
                <a:cs typeface="Times New Roman" pitchFamily="18" charset="0"/>
              </a:rPr>
              <a:t>Структура управления </a:t>
            </a:r>
            <a:r>
              <a:rPr lang="ru-RU" sz="2400" b="1" dirty="0" smtClean="0">
                <a:latin typeface="Times New Roman" pitchFamily="18" charset="0"/>
                <a:cs typeface="Times New Roman" pitchFamily="18" charset="0"/>
              </a:rPr>
              <a:t>ИШ на </a:t>
            </a:r>
            <a:r>
              <a:rPr lang="ru-RU" sz="2400" b="1" dirty="0">
                <a:latin typeface="Times New Roman" pitchFamily="18" charset="0"/>
                <a:cs typeface="Times New Roman" pitchFamily="18" charset="0"/>
              </a:rPr>
              <a:t>муниципальном уровне</a:t>
            </a:r>
          </a:p>
        </p:txBody>
      </p:sp>
      <p:sp>
        <p:nvSpPr>
          <p:cNvPr id="4100" name="Text Box 4"/>
          <p:cNvSpPr txBox="1">
            <a:spLocks noChangeArrowheads="1"/>
          </p:cNvSpPr>
          <p:nvPr/>
        </p:nvSpPr>
        <p:spPr bwMode="auto">
          <a:xfrm>
            <a:off x="3585368" y="1919667"/>
            <a:ext cx="2376487" cy="431800"/>
          </a:xfrm>
          <a:prstGeom prst="rect">
            <a:avLst/>
          </a:prstGeom>
          <a:solidFill>
            <a:srgbClr val="FFFFFF"/>
          </a:solidFill>
          <a:ln w="9525">
            <a:solidFill>
              <a:srgbClr val="000000"/>
            </a:solidFill>
            <a:miter lim="800000"/>
            <a:headEnd/>
            <a:tailEnd/>
          </a:ln>
        </p:spPr>
        <p:txBody>
          <a:bodyPr/>
          <a:lstStyle/>
          <a:p>
            <a:pPr algn="ctr"/>
            <a:r>
              <a:rPr lang="ru-RU" sz="1200" dirty="0" smtClean="0">
                <a:latin typeface="Times New Roman" pitchFamily="18" charset="0"/>
                <a:cs typeface="Times New Roman" pitchFamily="18" charset="0"/>
              </a:rPr>
              <a:t>МБУ </a:t>
            </a:r>
            <a:r>
              <a:rPr lang="ru-RU" sz="1200" dirty="0">
                <a:latin typeface="Times New Roman" pitchFamily="18" charset="0"/>
                <a:cs typeface="Times New Roman" pitchFamily="18" charset="0"/>
              </a:rPr>
              <a:t>«МИМЦ»</a:t>
            </a:r>
            <a:endParaRPr lang="ru-RU" dirty="0">
              <a:latin typeface="Times New Roman" pitchFamily="18" charset="0"/>
              <a:cs typeface="Times New Roman" pitchFamily="18" charset="0"/>
            </a:endParaRPr>
          </a:p>
        </p:txBody>
      </p:sp>
      <p:sp>
        <p:nvSpPr>
          <p:cNvPr id="4102" name="Rectangle 6"/>
          <p:cNvSpPr>
            <a:spLocks noChangeArrowheads="1"/>
          </p:cNvSpPr>
          <p:nvPr/>
        </p:nvSpPr>
        <p:spPr bwMode="auto">
          <a:xfrm>
            <a:off x="899592" y="1270558"/>
            <a:ext cx="2494978" cy="1079500"/>
          </a:xfrm>
          <a:prstGeom prst="rect">
            <a:avLst/>
          </a:prstGeom>
          <a:solidFill>
            <a:srgbClr val="FFFFFF"/>
          </a:solidFill>
          <a:ln w="9525">
            <a:solidFill>
              <a:srgbClr val="000000"/>
            </a:solidFill>
            <a:miter lim="800000"/>
            <a:headEnd/>
            <a:tailEnd/>
          </a:ln>
        </p:spPr>
        <p:txBody>
          <a:bodyPr/>
          <a:lstStyle/>
          <a:p>
            <a:pPr algn="ctr"/>
            <a:endParaRPr lang="ru-RU" sz="1200" dirty="0" smtClean="0"/>
          </a:p>
          <a:p>
            <a:pPr algn="ctr"/>
            <a:r>
              <a:rPr lang="ru-RU" sz="1200" dirty="0" smtClean="0">
                <a:latin typeface="Times New Roman" pitchFamily="18" charset="0"/>
                <a:cs typeface="Times New Roman" pitchFamily="18" charset="0"/>
              </a:rPr>
              <a:t>Организация </a:t>
            </a:r>
            <a:r>
              <a:rPr lang="ru-RU" sz="1200" dirty="0">
                <a:latin typeface="Times New Roman" pitchFamily="18" charset="0"/>
                <a:cs typeface="Times New Roman" pitchFamily="18" charset="0"/>
              </a:rPr>
              <a:t>методических мероприятий с руководителями </a:t>
            </a:r>
            <a:r>
              <a:rPr lang="ru-RU" sz="1200" dirty="0" smtClean="0">
                <a:latin typeface="Times New Roman" pitchFamily="18" charset="0"/>
                <a:cs typeface="Times New Roman" pitchFamily="18" charset="0"/>
              </a:rPr>
              <a:t>(</a:t>
            </a:r>
            <a:r>
              <a:rPr lang="ru-RU" sz="1200" dirty="0" err="1" smtClean="0">
                <a:latin typeface="Times New Roman" pitchFamily="18" charset="0"/>
                <a:cs typeface="Times New Roman" pitchFamily="18" charset="0"/>
              </a:rPr>
              <a:t>тьюторами</a:t>
            </a:r>
            <a:r>
              <a:rPr lang="ru-RU" sz="1200" dirty="0" smtClean="0">
                <a:latin typeface="Times New Roman" pitchFamily="18" charset="0"/>
                <a:cs typeface="Times New Roman" pitchFamily="18" charset="0"/>
              </a:rPr>
              <a:t>) участников ИШ</a:t>
            </a:r>
            <a:endParaRPr lang="ru-RU" dirty="0">
              <a:latin typeface="Times New Roman" pitchFamily="18" charset="0"/>
              <a:cs typeface="Times New Roman" pitchFamily="18" charset="0"/>
            </a:endParaRPr>
          </a:p>
        </p:txBody>
      </p:sp>
      <p:sp>
        <p:nvSpPr>
          <p:cNvPr id="4103" name="Rectangle 7"/>
          <p:cNvSpPr>
            <a:spLocks noChangeArrowheads="1"/>
          </p:cNvSpPr>
          <p:nvPr/>
        </p:nvSpPr>
        <p:spPr bwMode="auto">
          <a:xfrm>
            <a:off x="6215696" y="1270558"/>
            <a:ext cx="2376264" cy="1117600"/>
          </a:xfrm>
          <a:prstGeom prst="rect">
            <a:avLst/>
          </a:prstGeom>
          <a:solidFill>
            <a:srgbClr val="FFFFFF"/>
          </a:solidFill>
          <a:ln w="9525">
            <a:solidFill>
              <a:srgbClr val="000000"/>
            </a:solidFill>
            <a:miter lim="800000"/>
            <a:headEnd/>
            <a:tailEnd/>
          </a:ln>
        </p:spPr>
        <p:txBody>
          <a:bodyPr/>
          <a:lstStyle/>
          <a:p>
            <a:pPr algn="ctr"/>
            <a:endParaRPr lang="ru-RU" sz="1200" dirty="0">
              <a:latin typeface="Times New Roman" pitchFamily="18" charset="0"/>
              <a:cs typeface="Times New Roman" pitchFamily="18" charset="0"/>
            </a:endParaRPr>
          </a:p>
          <a:p>
            <a:pPr algn="ctr"/>
            <a:r>
              <a:rPr lang="ru-RU" sz="1200" dirty="0">
                <a:latin typeface="Times New Roman" pitchFamily="18" charset="0"/>
                <a:cs typeface="Times New Roman" pitchFamily="18" charset="0"/>
              </a:rPr>
              <a:t>Разработка и согласование </a:t>
            </a:r>
            <a:r>
              <a:rPr lang="ru-RU" sz="1200" dirty="0" smtClean="0">
                <a:latin typeface="Times New Roman" pitchFamily="18" charset="0"/>
                <a:cs typeface="Times New Roman" pitchFamily="18" charset="0"/>
              </a:rPr>
              <a:t>программы ИШ , планов </a:t>
            </a:r>
            <a:r>
              <a:rPr lang="ru-RU" sz="1200" dirty="0">
                <a:latin typeface="Times New Roman" pitchFamily="18" charset="0"/>
                <a:cs typeface="Times New Roman" pitchFamily="18" charset="0"/>
              </a:rPr>
              <a:t>деятельности по управлению </a:t>
            </a:r>
            <a:r>
              <a:rPr lang="ru-RU" sz="1200" dirty="0" smtClean="0">
                <a:latin typeface="Times New Roman" pitchFamily="18" charset="0"/>
                <a:cs typeface="Times New Roman" pitchFamily="18" charset="0"/>
              </a:rPr>
              <a:t>ИШ, пакет НПБ</a:t>
            </a:r>
            <a:endParaRPr lang="ru-RU" dirty="0">
              <a:latin typeface="Times New Roman" pitchFamily="18" charset="0"/>
              <a:cs typeface="Times New Roman" pitchFamily="18" charset="0"/>
            </a:endParaRPr>
          </a:p>
        </p:txBody>
      </p:sp>
      <p:sp>
        <p:nvSpPr>
          <p:cNvPr id="4104" name="Text Box 8"/>
          <p:cNvSpPr txBox="1">
            <a:spLocks noChangeArrowheads="1"/>
          </p:cNvSpPr>
          <p:nvPr/>
        </p:nvSpPr>
        <p:spPr bwMode="auto">
          <a:xfrm>
            <a:off x="683568" y="3856507"/>
            <a:ext cx="8064896" cy="2561285"/>
          </a:xfrm>
          <a:prstGeom prst="rect">
            <a:avLst/>
          </a:prstGeom>
          <a:solidFill>
            <a:srgbClr val="FFFFFF"/>
          </a:solidFill>
          <a:ln w="9525">
            <a:solidFill>
              <a:srgbClr val="000000"/>
            </a:solidFill>
            <a:miter lim="800000"/>
            <a:headEnd/>
            <a:tailEnd/>
          </a:ln>
        </p:spPr>
        <p:txBody>
          <a:bodyPr/>
          <a:lstStyle/>
          <a:p>
            <a:pPr algn="ctr"/>
            <a:endParaRPr lang="ru-RU" dirty="0"/>
          </a:p>
        </p:txBody>
      </p:sp>
      <p:sp>
        <p:nvSpPr>
          <p:cNvPr id="4105" name="Text Box 9"/>
          <p:cNvSpPr txBox="1">
            <a:spLocks noChangeArrowheads="1"/>
          </p:cNvSpPr>
          <p:nvPr/>
        </p:nvSpPr>
        <p:spPr bwMode="auto">
          <a:xfrm>
            <a:off x="1475656" y="4389882"/>
            <a:ext cx="6624736" cy="551286"/>
          </a:xfrm>
          <a:prstGeom prst="rect">
            <a:avLst/>
          </a:prstGeom>
          <a:solidFill>
            <a:srgbClr val="FFFFFF"/>
          </a:solidFill>
          <a:ln w="9525">
            <a:solidFill>
              <a:srgbClr val="000000"/>
            </a:solidFill>
            <a:miter lim="800000"/>
            <a:headEnd/>
            <a:tailEnd/>
          </a:ln>
        </p:spPr>
        <p:txBody>
          <a:bodyPr/>
          <a:lstStyle/>
          <a:p>
            <a:pPr algn="ctr"/>
            <a:r>
              <a:rPr lang="ru-RU" sz="1200" dirty="0" smtClean="0">
                <a:latin typeface="Times New Roman" pitchFamily="18" charset="0"/>
                <a:cs typeface="Times New Roman" pitchFamily="18" charset="0"/>
              </a:rPr>
              <a:t>Организация набора участников и </a:t>
            </a:r>
            <a:r>
              <a:rPr lang="ru-RU" sz="1200" dirty="0" err="1" smtClean="0">
                <a:latin typeface="Times New Roman" pitchFamily="18" charset="0"/>
                <a:cs typeface="Times New Roman" pitchFamily="18" charset="0"/>
              </a:rPr>
              <a:t>тьюторов</a:t>
            </a:r>
            <a:r>
              <a:rPr lang="ru-RU" sz="1200" dirty="0" smtClean="0">
                <a:latin typeface="Times New Roman" pitchFamily="18" charset="0"/>
                <a:cs typeface="Times New Roman" pitchFamily="18" charset="0"/>
              </a:rPr>
              <a:t>. организация работы профильного отряда. </a:t>
            </a:r>
          </a:p>
          <a:p>
            <a:pPr algn="ctr"/>
            <a:r>
              <a:rPr lang="ru-RU" sz="1200" dirty="0" smtClean="0">
                <a:latin typeface="Times New Roman" pitchFamily="18" charset="0"/>
                <a:cs typeface="Times New Roman" pitchFamily="18" charset="0"/>
              </a:rPr>
              <a:t>Организация системы занятий, мероприятий, форм работы с участниками ИШ</a:t>
            </a:r>
            <a:endParaRPr lang="ru-RU" dirty="0">
              <a:latin typeface="Times New Roman" pitchFamily="18" charset="0"/>
              <a:cs typeface="Times New Roman" pitchFamily="18" charset="0"/>
            </a:endParaRPr>
          </a:p>
        </p:txBody>
      </p:sp>
      <p:sp>
        <p:nvSpPr>
          <p:cNvPr id="4106" name="Text Box 10"/>
          <p:cNvSpPr txBox="1">
            <a:spLocks noChangeArrowheads="1"/>
          </p:cNvSpPr>
          <p:nvPr/>
        </p:nvSpPr>
        <p:spPr bwMode="auto">
          <a:xfrm>
            <a:off x="1795344" y="5178282"/>
            <a:ext cx="792163" cy="431800"/>
          </a:xfrm>
          <a:prstGeom prst="rect">
            <a:avLst/>
          </a:prstGeom>
          <a:solidFill>
            <a:srgbClr val="FFFFFF"/>
          </a:solidFill>
          <a:ln w="9525">
            <a:solidFill>
              <a:srgbClr val="000000"/>
            </a:solidFill>
            <a:miter lim="800000"/>
            <a:headEnd/>
            <a:tailEnd/>
          </a:ln>
        </p:spPr>
        <p:txBody>
          <a:bodyPr/>
          <a:lstStyle/>
          <a:p>
            <a:pPr algn="ctr"/>
            <a:r>
              <a:rPr lang="ru-RU" sz="1200" dirty="0" smtClean="0">
                <a:latin typeface="Times New Roman" pitchFamily="18" charset="0"/>
                <a:cs typeface="Times New Roman" pitchFamily="18" charset="0"/>
              </a:rPr>
              <a:t>ШНОУ </a:t>
            </a:r>
            <a:endParaRPr lang="ru-RU" dirty="0">
              <a:latin typeface="Times New Roman" pitchFamily="18" charset="0"/>
              <a:cs typeface="Times New Roman" pitchFamily="18" charset="0"/>
            </a:endParaRPr>
          </a:p>
        </p:txBody>
      </p:sp>
      <p:sp>
        <p:nvSpPr>
          <p:cNvPr id="4107" name="Text Box 11"/>
          <p:cNvSpPr txBox="1">
            <a:spLocks noChangeArrowheads="1"/>
          </p:cNvSpPr>
          <p:nvPr/>
        </p:nvSpPr>
        <p:spPr bwMode="auto">
          <a:xfrm>
            <a:off x="3724366" y="5137150"/>
            <a:ext cx="1096962" cy="457200"/>
          </a:xfrm>
          <a:prstGeom prst="rect">
            <a:avLst/>
          </a:prstGeom>
          <a:solidFill>
            <a:srgbClr val="FFFFFF"/>
          </a:solidFill>
          <a:ln w="9525">
            <a:solidFill>
              <a:srgbClr val="000000"/>
            </a:solidFill>
            <a:miter lim="800000"/>
            <a:headEnd/>
            <a:tailEnd/>
          </a:ln>
        </p:spPr>
        <p:txBody>
          <a:bodyPr/>
          <a:lstStyle/>
          <a:p>
            <a:pPr algn="ctr"/>
            <a:r>
              <a:rPr lang="ru-RU" sz="1200" dirty="0" smtClean="0">
                <a:latin typeface="Times New Roman" pitchFamily="18" charset="0"/>
                <a:cs typeface="Times New Roman" pitchFamily="18" charset="0"/>
              </a:rPr>
              <a:t>ШМО</a:t>
            </a:r>
            <a:endParaRPr lang="ru-RU" dirty="0">
              <a:latin typeface="Times New Roman" pitchFamily="18" charset="0"/>
              <a:cs typeface="Times New Roman" pitchFamily="18" charset="0"/>
            </a:endParaRPr>
          </a:p>
        </p:txBody>
      </p:sp>
      <p:sp>
        <p:nvSpPr>
          <p:cNvPr id="4108" name="Text Box 12"/>
          <p:cNvSpPr txBox="1">
            <a:spLocks noChangeArrowheads="1"/>
          </p:cNvSpPr>
          <p:nvPr/>
        </p:nvSpPr>
        <p:spPr bwMode="auto">
          <a:xfrm>
            <a:off x="5319234" y="5096704"/>
            <a:ext cx="2160588" cy="504825"/>
          </a:xfrm>
          <a:prstGeom prst="rect">
            <a:avLst/>
          </a:prstGeom>
          <a:solidFill>
            <a:srgbClr val="FFFFFF"/>
          </a:solidFill>
          <a:ln w="9525">
            <a:solidFill>
              <a:srgbClr val="000000"/>
            </a:solidFill>
            <a:miter lim="800000"/>
            <a:headEnd/>
            <a:tailEnd/>
          </a:ln>
        </p:spPr>
        <p:txBody>
          <a:bodyPr/>
          <a:lstStyle/>
          <a:p>
            <a:pPr algn="ctr"/>
            <a:r>
              <a:rPr lang="ru-RU" sz="1200" dirty="0" err="1" smtClean="0">
                <a:latin typeface="Times New Roman" pitchFamily="18" charset="0"/>
                <a:cs typeface="Times New Roman" pitchFamily="18" charset="0"/>
              </a:rPr>
              <a:t>Тьюторское</a:t>
            </a:r>
            <a:r>
              <a:rPr lang="ru-RU" sz="1200" dirty="0" smtClean="0">
                <a:latin typeface="Times New Roman" pitchFamily="18" charset="0"/>
                <a:cs typeface="Times New Roman" pitchFamily="18" charset="0"/>
              </a:rPr>
              <a:t> сопровождение</a:t>
            </a:r>
            <a:endParaRPr lang="ru-RU" sz="1200" dirty="0">
              <a:latin typeface="Times New Roman" pitchFamily="18" charset="0"/>
              <a:cs typeface="Times New Roman" pitchFamily="18" charset="0"/>
            </a:endParaRPr>
          </a:p>
        </p:txBody>
      </p:sp>
      <p:sp>
        <p:nvSpPr>
          <p:cNvPr id="4109" name="Text Box 13"/>
          <p:cNvSpPr txBox="1">
            <a:spLocks noChangeArrowheads="1"/>
          </p:cNvSpPr>
          <p:nvPr/>
        </p:nvSpPr>
        <p:spPr bwMode="auto">
          <a:xfrm>
            <a:off x="1924050" y="5877272"/>
            <a:ext cx="5905500" cy="288925"/>
          </a:xfrm>
          <a:prstGeom prst="rect">
            <a:avLst/>
          </a:prstGeom>
          <a:solidFill>
            <a:srgbClr val="FFFFFF"/>
          </a:solidFill>
          <a:ln w="9525">
            <a:solidFill>
              <a:srgbClr val="000000"/>
            </a:solidFill>
            <a:miter lim="800000"/>
            <a:headEnd/>
            <a:tailEnd/>
          </a:ln>
        </p:spPr>
        <p:txBody>
          <a:bodyPr/>
          <a:lstStyle/>
          <a:p>
            <a:pPr algn="ctr"/>
            <a:r>
              <a:rPr lang="ru-RU" sz="1200" dirty="0" err="1" smtClean="0">
                <a:latin typeface="Times New Roman" pitchFamily="18" charset="0"/>
                <a:cs typeface="Times New Roman" pitchFamily="18" charset="0"/>
              </a:rPr>
              <a:t>Включённость</a:t>
            </a:r>
            <a:r>
              <a:rPr lang="ru-RU" sz="1200" dirty="0" smtClean="0">
                <a:latin typeface="Times New Roman" pitchFamily="18" charset="0"/>
                <a:cs typeface="Times New Roman" pitchFamily="18" charset="0"/>
              </a:rPr>
              <a:t> в систему сетевых городских </a:t>
            </a:r>
            <a:r>
              <a:rPr lang="ru-RU" sz="1200" dirty="0">
                <a:latin typeface="Times New Roman" pitchFamily="18" charset="0"/>
                <a:cs typeface="Times New Roman" pitchFamily="18" charset="0"/>
              </a:rPr>
              <a:t>образовательных мероприятий </a:t>
            </a:r>
            <a:r>
              <a:rPr lang="ru-RU" sz="1200" dirty="0" smtClean="0">
                <a:latin typeface="Times New Roman" pitchFamily="18" charset="0"/>
                <a:cs typeface="Times New Roman" pitchFamily="18" charset="0"/>
              </a:rPr>
              <a:t>ИШ</a:t>
            </a:r>
            <a:endParaRPr lang="ru-RU" sz="1200" dirty="0">
              <a:latin typeface="Times New Roman" pitchFamily="18" charset="0"/>
              <a:cs typeface="Times New Roman" pitchFamily="18" charset="0"/>
            </a:endParaRPr>
          </a:p>
          <a:p>
            <a:pPr algn="ctr"/>
            <a:r>
              <a:rPr lang="ru-RU" sz="1200"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19" name="Text Box 2"/>
          <p:cNvSpPr txBox="1">
            <a:spLocks noChangeArrowheads="1"/>
          </p:cNvSpPr>
          <p:nvPr/>
        </p:nvSpPr>
        <p:spPr bwMode="auto">
          <a:xfrm>
            <a:off x="3623206" y="2563813"/>
            <a:ext cx="2376487" cy="649163"/>
          </a:xfrm>
          <a:prstGeom prst="rect">
            <a:avLst/>
          </a:prstGeom>
          <a:solidFill>
            <a:srgbClr val="FFFFFF"/>
          </a:solidFill>
          <a:ln w="9525">
            <a:solidFill>
              <a:srgbClr val="000000"/>
            </a:solidFill>
            <a:miter lim="800000"/>
            <a:headEnd/>
            <a:tailEnd/>
          </a:ln>
        </p:spPr>
        <p:txBody>
          <a:bodyPr/>
          <a:lstStyle/>
          <a:p>
            <a:pPr algn="ctr"/>
            <a:r>
              <a:rPr lang="ru-RU" sz="1200" dirty="0" smtClean="0">
                <a:latin typeface="Times New Roman" pitchFamily="18" charset="0"/>
                <a:cs typeface="Times New Roman" pitchFamily="18" charset="0"/>
              </a:rPr>
              <a:t>координаторы </a:t>
            </a:r>
            <a:r>
              <a:rPr lang="ru-RU" sz="1200" dirty="0" err="1" smtClean="0">
                <a:latin typeface="Times New Roman" pitchFamily="18" charset="0"/>
                <a:cs typeface="Times New Roman" pitchFamily="18" charset="0"/>
              </a:rPr>
              <a:t>метапредметных</a:t>
            </a:r>
            <a:r>
              <a:rPr lang="ru-RU" sz="1200" dirty="0" smtClean="0">
                <a:latin typeface="Times New Roman" pitchFamily="18" charset="0"/>
                <a:cs typeface="Times New Roman" pitchFamily="18" charset="0"/>
              </a:rPr>
              <a:t> модулей, кураторы профилей</a:t>
            </a:r>
            <a:endParaRPr lang="ru-RU" dirty="0">
              <a:latin typeface="Times New Roman" pitchFamily="18" charset="0"/>
              <a:cs typeface="Times New Roman" pitchFamily="18" charset="0"/>
            </a:endParaRPr>
          </a:p>
        </p:txBody>
      </p:sp>
      <p:sp>
        <p:nvSpPr>
          <p:cNvPr id="3" name="TextBox 2"/>
          <p:cNvSpPr txBox="1"/>
          <p:nvPr/>
        </p:nvSpPr>
        <p:spPr>
          <a:xfrm>
            <a:off x="3131840" y="848336"/>
            <a:ext cx="3096344" cy="646331"/>
          </a:xfrm>
          <a:prstGeom prst="rect">
            <a:avLst/>
          </a:prstGeom>
          <a:noFill/>
        </p:spPr>
        <p:txBody>
          <a:bodyPr wrap="square" rtlCol="0">
            <a:spAutoFit/>
          </a:bodyPr>
          <a:lstStyle/>
          <a:p>
            <a:pPr algn="ctr"/>
            <a:r>
              <a:rPr lang="ru-RU" b="1" dirty="0">
                <a:latin typeface="Times New Roman" pitchFamily="18" charset="0"/>
                <a:cs typeface="Times New Roman" pitchFamily="18" charset="0"/>
              </a:rPr>
              <a:t>Городской уровень</a:t>
            </a:r>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
        <p:nvSpPr>
          <p:cNvPr id="4" name="Прямоугольник 3"/>
          <p:cNvSpPr/>
          <p:nvPr/>
        </p:nvSpPr>
        <p:spPr>
          <a:xfrm>
            <a:off x="3528623" y="3961676"/>
            <a:ext cx="2271199" cy="369332"/>
          </a:xfrm>
          <a:prstGeom prst="rect">
            <a:avLst/>
          </a:prstGeom>
        </p:spPr>
        <p:txBody>
          <a:bodyPr wrap="none">
            <a:spAutoFit/>
          </a:bodyPr>
          <a:lstStyle/>
          <a:p>
            <a:pPr lvl="0" algn="ctr"/>
            <a:r>
              <a:rPr lang="ru-RU" b="1" dirty="0">
                <a:solidFill>
                  <a:prstClr val="black"/>
                </a:solidFill>
                <a:latin typeface="Times New Roman" pitchFamily="18" charset="0"/>
                <a:cs typeface="Times New Roman" pitchFamily="18" charset="0"/>
              </a:rPr>
              <a:t>Школьный уровень</a:t>
            </a:r>
            <a:endParaRPr lang="ru-RU"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964878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ontrol xmlns="http://schemas.microsoft.com/VisualStudio/2011/storyboarding/control">
  <Id Name="85c6d5b5-5b13-402e-9425-12372a5b788e" Revision="1" Stencil="System.MyShapes" StencilVersion="1.0"/>
</Control>
</file>

<file path=customXml/itemProps1.xml><?xml version="1.0" encoding="utf-8"?>
<ds:datastoreItem xmlns:ds="http://schemas.openxmlformats.org/officeDocument/2006/customXml" ds:itemID="{4EA3DE39-8F8E-4A78-B122-7955C34764DC}">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
  <TotalTime>1416</TotalTime>
  <Words>1440</Words>
  <Application>Microsoft Office PowerPoint</Application>
  <PresentationFormat>Экран (4:3)</PresentationFormat>
  <Paragraphs>154</Paragraphs>
  <Slides>15</Slides>
  <Notes>5</Notes>
  <HiddenSlides>1</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управления ИШ на муниципальном уровне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ВВС</dc:creator>
  <cp:lastModifiedBy>ВВС</cp:lastModifiedBy>
  <cp:revision>64</cp:revision>
  <cp:lastPrinted>2018-04-28T05:00:36Z</cp:lastPrinted>
  <dcterms:created xsi:type="dcterms:W3CDTF">2018-03-29T04:06:48Z</dcterms:created>
  <dcterms:modified xsi:type="dcterms:W3CDTF">2019-03-07T04:17:15Z</dcterms:modified>
</cp:coreProperties>
</file>